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523F45-365D-40BD-B000-DBFE159E92B7}">
  <a:tblStyle styleId="{3E523F45-365D-40BD-B000-DBFE159E92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142e0410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142e0410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142e041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142e041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142e041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142e041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142e0410e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142e0410e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22f75c53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22f75c53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152ef20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152ef20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152ef206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152ef206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152ef206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152ef206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152ef20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152ef20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10.xml"/><Relationship Id="rId10" Type="http://schemas.openxmlformats.org/officeDocument/2006/relationships/slide" Target="/ppt/slides/slide8.xml"/><Relationship Id="rId13" Type="http://schemas.openxmlformats.org/officeDocument/2006/relationships/slide" Target="/ppt/slides/slide12.xml"/><Relationship Id="rId12" Type="http://schemas.openxmlformats.org/officeDocument/2006/relationships/slide" Target="/ppt/slides/slide11.xm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7.xml"/><Relationship Id="rId15" Type="http://schemas.openxmlformats.org/officeDocument/2006/relationships/slide" Target="/ppt/slides/slide19.xml"/><Relationship Id="rId14" Type="http://schemas.openxmlformats.org/officeDocument/2006/relationships/slide" Target="/ppt/slides/slide13.xml"/><Relationship Id="rId16" Type="http://schemas.openxmlformats.org/officeDocument/2006/relationships/slide" Target="/ppt/slides/slide19.xml"/><Relationship Id="rId5" Type="http://schemas.openxmlformats.org/officeDocument/2006/relationships/slide" Target="/ppt/slides/slide4.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MEDIHELP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GB"/>
            </a:br>
            <a:r>
              <a:rPr lang="en-GB"/>
              <a:t>Perfil de usuario </a:t>
            </a:r>
            <a:endParaRPr/>
          </a:p>
          <a:p>
            <a:pPr indent="0" lvl="0" marL="0" rtl="0" algn="l">
              <a:spcBef>
                <a:spcPts val="0"/>
              </a:spcBef>
              <a:spcAft>
                <a:spcPts val="0"/>
              </a:spcAft>
              <a:buNone/>
            </a:pPr>
            <a:r>
              <a:t/>
            </a:r>
            <a:endParaRPr/>
          </a:p>
        </p:txBody>
      </p:sp>
      <p:sp>
        <p:nvSpPr>
          <p:cNvPr id="288" name="Google Shape;288;p26"/>
          <p:cNvSpPr txBox="1"/>
          <p:nvPr>
            <p:ph idx="1" type="body"/>
          </p:nvPr>
        </p:nvSpPr>
        <p:spPr>
          <a:xfrm>
            <a:off x="748550" y="1756000"/>
            <a:ext cx="5249100" cy="209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GB" u="sng"/>
              <a:t>Edad</a:t>
            </a:r>
            <a:r>
              <a:rPr lang="en-GB"/>
              <a:t>: 60-80+ años </a:t>
            </a:r>
            <a:br>
              <a:rPr lang="en-GB"/>
            </a:br>
            <a:r>
              <a:rPr i="1" lang="en-GB" u="sng"/>
              <a:t>Nivel de experiencia en el uso tecnología</a:t>
            </a:r>
            <a:r>
              <a:rPr lang="en-GB"/>
              <a:t>:  </a:t>
            </a:r>
            <a:br>
              <a:rPr lang="en-GB"/>
            </a:br>
            <a:r>
              <a:rPr i="1" lang="en-GB" u="sng"/>
              <a:t>Uso de dispositivos inteligentes (celular, computadora) </a:t>
            </a:r>
            <a:br>
              <a:rPr i="1" lang="en-GB" u="sng"/>
            </a:br>
            <a:r>
              <a:rPr i="1" lang="en-GB" u="sng"/>
              <a:t>Ingresos económicos mensuales:</a:t>
            </a:r>
            <a:br>
              <a:rPr i="1" lang="en-GB" u="sng"/>
            </a:br>
            <a:r>
              <a:rPr i="1" lang="en-GB" u="sng"/>
              <a:t>Nivel de educación:secundaria, preparatoria, universidad, etc… </a:t>
            </a:r>
            <a:br>
              <a:rPr i="1" lang="en-GB" u="sng"/>
            </a:br>
            <a:r>
              <a:rPr i="1" lang="en-GB" u="sng"/>
              <a:t>Discapacidad: visual, motora, auditiva etc… </a:t>
            </a:r>
            <a:br>
              <a:rPr i="1" lang="en-GB" u="sng"/>
            </a:br>
            <a:r>
              <a:rPr i="1" lang="en-GB" u="sng"/>
              <a:t>Número de familiares con los que vive: 0-5+ </a:t>
            </a:r>
            <a:br>
              <a:rPr i="1" lang="en-GB" u="sng"/>
            </a:br>
            <a:r>
              <a:rPr i="1" lang="en-GB" u="sng"/>
              <a:t>Posesión de automóvil: </a:t>
            </a:r>
            <a:endParaRPr i="1"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400">
                <a:latin typeface="Lato"/>
                <a:ea typeface="Lato"/>
                <a:cs typeface="Lato"/>
                <a:sym typeface="Lato"/>
              </a:rPr>
              <a:t>Persona</a:t>
            </a:r>
            <a:endParaRPr b="1" sz="4500"/>
          </a:p>
        </p:txBody>
      </p:sp>
      <p:sp>
        <p:nvSpPr>
          <p:cNvPr id="294" name="Google Shape;294;p27"/>
          <p:cNvSpPr txBox="1"/>
          <p:nvPr>
            <p:ph idx="1" type="body"/>
          </p:nvPr>
        </p:nvSpPr>
        <p:spPr>
          <a:xfrm>
            <a:off x="1297500" y="1518400"/>
            <a:ext cx="7166400" cy="33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br>
              <a:rPr lang="en-GB"/>
            </a:br>
            <a:r>
              <a:rPr lang="en-GB"/>
              <a:t> </a:t>
            </a:r>
            <a:r>
              <a:rPr i="1" lang="en-GB" u="sng"/>
              <a:t>Nombre</a:t>
            </a:r>
            <a:r>
              <a:rPr lang="en-GB"/>
              <a:t>: Julio Cortazar </a:t>
            </a:r>
            <a:endParaRPr/>
          </a:p>
          <a:p>
            <a:pPr indent="0" lvl="0" marL="0" rtl="0" algn="l">
              <a:lnSpc>
                <a:spcPct val="100000"/>
              </a:lnSpc>
              <a:spcBef>
                <a:spcPts val="0"/>
              </a:spcBef>
              <a:spcAft>
                <a:spcPts val="0"/>
              </a:spcAft>
              <a:buNone/>
            </a:pPr>
            <a:r>
              <a:rPr i="1" lang="en-GB" u="sng"/>
              <a:t>Edad</a:t>
            </a:r>
            <a:r>
              <a:rPr lang="en-GB"/>
              <a:t>: 76 años </a:t>
            </a:r>
            <a:endParaRPr/>
          </a:p>
          <a:p>
            <a:pPr indent="0" lvl="0" marL="0" rtl="0" algn="l">
              <a:lnSpc>
                <a:spcPct val="100000"/>
              </a:lnSpc>
              <a:spcBef>
                <a:spcPts val="0"/>
              </a:spcBef>
              <a:spcAft>
                <a:spcPts val="0"/>
              </a:spcAft>
              <a:buNone/>
            </a:pPr>
            <a:r>
              <a:rPr i="1" lang="en-GB" u="sng"/>
              <a:t>Uso de tecnología</a:t>
            </a:r>
            <a:r>
              <a:rPr lang="en-GB"/>
              <a:t>: tiene experiencia usando su teléfono celular desde hace 3 años </a:t>
            </a:r>
            <a:endParaRPr/>
          </a:p>
          <a:p>
            <a:pPr indent="0" lvl="0" marL="0" rtl="0" algn="l">
              <a:lnSpc>
                <a:spcPct val="100000"/>
              </a:lnSpc>
              <a:spcBef>
                <a:spcPts val="0"/>
              </a:spcBef>
              <a:spcAft>
                <a:spcPts val="0"/>
              </a:spcAft>
              <a:buNone/>
            </a:pPr>
            <a:r>
              <a:rPr i="1" lang="en-GB" u="sng"/>
              <a:t>ingresos económicos</a:t>
            </a:r>
            <a:r>
              <a:rPr lang="en-GB"/>
              <a:t>: gana alrededor de 20,000 pesos en pensiones </a:t>
            </a:r>
            <a:endParaRPr/>
          </a:p>
          <a:p>
            <a:pPr indent="0" lvl="0" marL="0" rtl="0" algn="l">
              <a:lnSpc>
                <a:spcPct val="100000"/>
              </a:lnSpc>
              <a:spcBef>
                <a:spcPts val="0"/>
              </a:spcBef>
              <a:spcAft>
                <a:spcPts val="0"/>
              </a:spcAft>
              <a:buNone/>
            </a:pPr>
            <a:r>
              <a:rPr i="1" lang="en-GB" u="sng"/>
              <a:t>Nivel de educación</a:t>
            </a:r>
            <a:r>
              <a:rPr lang="en-GB"/>
              <a:t>: tiene un doctorado en Ciencias matemáticas </a:t>
            </a:r>
            <a:endParaRPr/>
          </a:p>
          <a:p>
            <a:pPr indent="0" lvl="0" marL="0" rtl="0" algn="l">
              <a:lnSpc>
                <a:spcPct val="100000"/>
              </a:lnSpc>
              <a:spcBef>
                <a:spcPts val="0"/>
              </a:spcBef>
              <a:spcAft>
                <a:spcPts val="0"/>
              </a:spcAft>
              <a:buNone/>
            </a:pPr>
            <a:r>
              <a:rPr i="1" lang="en-GB" u="sng"/>
              <a:t>Discapacidad</a:t>
            </a:r>
            <a:r>
              <a:rPr lang="en-GB"/>
              <a:t>: tiene problemas de artritis reumatoide </a:t>
            </a:r>
            <a:endParaRPr/>
          </a:p>
          <a:p>
            <a:pPr indent="0" lvl="0" marL="0" rtl="0" algn="l">
              <a:lnSpc>
                <a:spcPct val="100000"/>
              </a:lnSpc>
              <a:spcBef>
                <a:spcPts val="0"/>
              </a:spcBef>
              <a:spcAft>
                <a:spcPts val="0"/>
              </a:spcAft>
              <a:buNone/>
            </a:pPr>
            <a:r>
              <a:rPr i="1" lang="en-GB" u="sng"/>
              <a:t>Número de familiares con los que vive</a:t>
            </a:r>
            <a:r>
              <a:rPr lang="en-GB"/>
              <a:t>: ninguno </a:t>
            </a:r>
            <a:endParaRPr/>
          </a:p>
          <a:p>
            <a:pPr indent="0" lvl="0" marL="0" rtl="0" algn="l">
              <a:lnSpc>
                <a:spcPct val="100000"/>
              </a:lnSpc>
              <a:spcBef>
                <a:spcPts val="0"/>
              </a:spcBef>
              <a:spcAft>
                <a:spcPts val="0"/>
              </a:spcAft>
              <a:buNone/>
            </a:pPr>
            <a:r>
              <a:rPr i="1" lang="en-GB" u="sng"/>
              <a:t>Posesión de automóvil</a:t>
            </a:r>
            <a:r>
              <a:rPr lang="en-GB"/>
              <a:t>: posee un chevrolet modelo 2016 </a:t>
            </a:r>
            <a:endParaRPr/>
          </a:p>
          <a:p>
            <a:pPr indent="0" lvl="0" marL="0" rtl="0" algn="l">
              <a:lnSpc>
                <a:spcPct val="100000"/>
              </a:lnSpc>
              <a:spcBef>
                <a:spcPts val="0"/>
              </a:spcBef>
              <a:spcAft>
                <a:spcPts val="0"/>
              </a:spcAft>
              <a:buNone/>
            </a:pPr>
            <a:r>
              <a:rPr lang="en-GB" sz="1400" u="sng"/>
              <a:t>Descripción</a:t>
            </a:r>
            <a:r>
              <a:rPr lang="en-GB"/>
              <a:t>: Julio Cortázar, también conocido como Don Julio, es un hombre de 76 años que recientemente quedó viudo, además de que sus hijos no lo visitan debido a la relación muy distanciada que tuvo con ellos desde que eran adolescentes. Julio sufre de artritis reumatoide, lo que le dificulta a veces sostener o escribir. Él solía trabajar en una empresa de investigación en Matemáticas, pero presentaba problemas para escribir en la pizarra o en informes. Actualmente está jubilado.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ESCENARIO</a:t>
            </a:r>
            <a:endParaRPr/>
          </a:p>
        </p:txBody>
      </p:sp>
      <p:sp>
        <p:nvSpPr>
          <p:cNvPr id="300" name="Google Shape;300;p28"/>
          <p:cNvSpPr txBox="1"/>
          <p:nvPr>
            <p:ph idx="1" type="body"/>
          </p:nvPr>
        </p:nvSpPr>
        <p:spPr>
          <a:xfrm>
            <a:off x="1158200" y="13078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u="sng"/>
              <a:t>Título</a:t>
            </a:r>
            <a:r>
              <a:rPr lang="en-GB"/>
              <a:t>: Agendar una cita </a:t>
            </a:r>
            <a:endParaRPr/>
          </a:p>
          <a:p>
            <a:pPr indent="0" lvl="0" marL="0" rtl="0" algn="l">
              <a:lnSpc>
                <a:spcPct val="100000"/>
              </a:lnSpc>
              <a:spcBef>
                <a:spcPts val="0"/>
              </a:spcBef>
              <a:spcAft>
                <a:spcPts val="0"/>
              </a:spcAft>
              <a:buNone/>
            </a:pPr>
            <a:r>
              <a:rPr i="1" lang="en-GB" u="sng"/>
              <a:t>situación</a:t>
            </a:r>
            <a:r>
              <a:rPr lang="en-GB"/>
              <a:t>: Don julio requiere una terapia de rehabilitación debido a que se lastimó bajando de las escaleras de su casa. </a:t>
            </a:r>
            <a:endParaRPr/>
          </a:p>
          <a:p>
            <a:pPr indent="0" lvl="0" marL="0" rtl="0" algn="l">
              <a:lnSpc>
                <a:spcPct val="100000"/>
              </a:lnSpc>
              <a:spcBef>
                <a:spcPts val="0"/>
              </a:spcBef>
              <a:spcAft>
                <a:spcPts val="0"/>
              </a:spcAft>
              <a:buNone/>
            </a:pPr>
            <a:r>
              <a:rPr i="1" lang="en-GB" u="sng"/>
              <a:t>Método</a:t>
            </a:r>
            <a:r>
              <a:rPr lang="en-GB"/>
              <a:t>: Don Julio requiere agendar una cita con un rehabilitador. </a:t>
            </a:r>
            <a:endParaRPr/>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b="1" lang="en-GB"/>
              <a:t>Camino</a:t>
            </a:r>
            <a:r>
              <a:rPr lang="en-GB"/>
              <a:t>: </a:t>
            </a:r>
            <a:endParaRPr/>
          </a:p>
          <a:p>
            <a:pPr indent="-311150" lvl="0" marL="457200" rtl="0" algn="l">
              <a:lnSpc>
                <a:spcPct val="100000"/>
              </a:lnSpc>
              <a:spcBef>
                <a:spcPts val="0"/>
              </a:spcBef>
              <a:spcAft>
                <a:spcPts val="0"/>
              </a:spcAft>
              <a:buSzPts val="1300"/>
              <a:buChar char="-"/>
            </a:pPr>
            <a:r>
              <a:rPr lang="en-GB"/>
              <a:t>Paso 1: Don julio abre la aplicación en su celular. </a:t>
            </a:r>
            <a:endParaRPr/>
          </a:p>
          <a:p>
            <a:pPr indent="-311150" lvl="0" marL="457200" rtl="0" algn="l">
              <a:lnSpc>
                <a:spcPct val="100000"/>
              </a:lnSpc>
              <a:spcBef>
                <a:spcPts val="0"/>
              </a:spcBef>
              <a:spcAft>
                <a:spcPts val="0"/>
              </a:spcAft>
              <a:buSzPts val="1300"/>
              <a:buChar char="-"/>
            </a:pPr>
            <a:r>
              <a:rPr lang="en-GB"/>
              <a:t>Paso 2: Don julio busca dentro de la aplicación el servicio que desea. </a:t>
            </a:r>
            <a:endParaRPr/>
          </a:p>
          <a:p>
            <a:pPr indent="-311150" lvl="0" marL="457200" rtl="0" algn="l">
              <a:lnSpc>
                <a:spcPct val="100000"/>
              </a:lnSpc>
              <a:spcBef>
                <a:spcPts val="0"/>
              </a:spcBef>
              <a:spcAft>
                <a:spcPts val="0"/>
              </a:spcAft>
              <a:buSzPts val="1300"/>
              <a:buChar char="-"/>
            </a:pPr>
            <a:r>
              <a:rPr lang="en-GB"/>
              <a:t>P</a:t>
            </a:r>
            <a:r>
              <a:rPr lang="en-GB"/>
              <a:t>aso 3: Don julio selecciona el servicio de buscar dentro de la aplicación. </a:t>
            </a:r>
            <a:endParaRPr/>
          </a:p>
          <a:p>
            <a:pPr indent="-311150" lvl="0" marL="457200" rtl="0" algn="l">
              <a:lnSpc>
                <a:spcPct val="100000"/>
              </a:lnSpc>
              <a:spcBef>
                <a:spcPts val="0"/>
              </a:spcBef>
              <a:spcAft>
                <a:spcPts val="0"/>
              </a:spcAft>
              <a:buSzPts val="1300"/>
              <a:buChar char="-"/>
            </a:pPr>
            <a:r>
              <a:rPr lang="en-GB"/>
              <a:t>Paso 4: Don Julio coloca su ubicación para saber cuales son los Rehabilitadores que trabajan por su zona de vivienda. </a:t>
            </a:r>
            <a:endParaRPr/>
          </a:p>
          <a:p>
            <a:pPr indent="-311150" lvl="0" marL="457200" rtl="0" algn="l">
              <a:lnSpc>
                <a:spcPct val="100000"/>
              </a:lnSpc>
              <a:spcBef>
                <a:spcPts val="0"/>
              </a:spcBef>
              <a:spcAft>
                <a:spcPts val="0"/>
              </a:spcAft>
              <a:buSzPts val="1300"/>
              <a:buChar char="-"/>
            </a:pPr>
            <a:r>
              <a:rPr lang="en-GB"/>
              <a:t>Paso 5: Don Julio selecciona unos de los resultados de la búsqueda. </a:t>
            </a:r>
            <a:endParaRPr/>
          </a:p>
          <a:p>
            <a:pPr indent="-311150" lvl="0" marL="457200" rtl="0" algn="l">
              <a:lnSpc>
                <a:spcPct val="100000"/>
              </a:lnSpc>
              <a:spcBef>
                <a:spcPts val="0"/>
              </a:spcBef>
              <a:spcAft>
                <a:spcPts val="0"/>
              </a:spcAft>
              <a:buSzPts val="1300"/>
              <a:buChar char="-"/>
            </a:pPr>
            <a:r>
              <a:rPr lang="en-GB"/>
              <a:t>Paso 6: Don Julio consulta la información detallada de la búsqueda seleccionada previamente. </a:t>
            </a:r>
            <a:endParaRPr/>
          </a:p>
          <a:p>
            <a:pPr indent="-311150" lvl="0" marL="457200" rtl="0" algn="l">
              <a:lnSpc>
                <a:spcPct val="100000"/>
              </a:lnSpc>
              <a:spcBef>
                <a:spcPts val="0"/>
              </a:spcBef>
              <a:spcAft>
                <a:spcPts val="0"/>
              </a:spcAft>
              <a:buSzPts val="1300"/>
              <a:buChar char="-"/>
            </a:pPr>
            <a:r>
              <a:rPr lang="en-GB"/>
              <a:t>Paso 7: Don Julio ingresa sus datos para agendar una cita.</a:t>
            </a:r>
            <a:endParaRPr/>
          </a:p>
          <a:p>
            <a:pPr indent="-311150" lvl="0" marL="457200" rtl="0" algn="l">
              <a:lnSpc>
                <a:spcPct val="100000"/>
              </a:lnSpc>
              <a:spcBef>
                <a:spcPts val="0"/>
              </a:spcBef>
              <a:spcAft>
                <a:spcPts val="0"/>
              </a:spcAft>
              <a:buSzPts val="1300"/>
              <a:buChar char="-"/>
            </a:pPr>
            <a:r>
              <a:rPr lang="en-GB"/>
              <a:t> Paso 8: Don Julio recibe un mensaje de confirmación de la cita.</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Trabajos </a:t>
            </a:r>
            <a:r>
              <a:rPr lang="en-GB"/>
              <a:t>relacionados </a:t>
            </a:r>
            <a:endParaRPr/>
          </a:p>
        </p:txBody>
      </p:sp>
      <p:sp>
        <p:nvSpPr>
          <p:cNvPr id="306" name="Google Shape;306;p29"/>
          <p:cNvSpPr txBox="1"/>
          <p:nvPr>
            <p:ph idx="1" type="body"/>
          </p:nvPr>
        </p:nvSpPr>
        <p:spPr>
          <a:xfrm>
            <a:off x="753075" y="1673175"/>
            <a:ext cx="7072500" cy="3147300"/>
          </a:xfrm>
          <a:prstGeom prst="rect">
            <a:avLst/>
          </a:prstGeom>
        </p:spPr>
        <p:txBody>
          <a:bodyPr anchorCtr="0" anchor="t" bIns="91425" lIns="91425" spcFirstLastPara="1" rIns="91425" wrap="square" tIns="91425">
            <a:noAutofit/>
          </a:bodyPr>
          <a:lstStyle/>
          <a:p>
            <a:pPr indent="0" lvl="0" marL="0" rtl="0" algn="l">
              <a:lnSpc>
                <a:spcPct val="91666"/>
              </a:lnSpc>
              <a:spcBef>
                <a:spcPts val="100"/>
              </a:spcBef>
              <a:spcAft>
                <a:spcPts val="0"/>
              </a:spcAft>
              <a:buNone/>
            </a:pPr>
            <a:r>
              <a:rPr b="1" i="1" lang="en-GB">
                <a:latin typeface="Times New Roman"/>
                <a:ea typeface="Times New Roman"/>
                <a:cs typeface="Times New Roman"/>
                <a:sym typeface="Times New Roman"/>
              </a:rPr>
              <a:t>Investigación sobre tecnologías de posicionamiento global que se utilizan en las aplicaciones móviles </a:t>
            </a:r>
            <a:endParaRPr b="1">
              <a:latin typeface="Times New Roman"/>
              <a:ea typeface="Times New Roman"/>
              <a:cs typeface="Times New Roman"/>
              <a:sym typeface="Times New Roman"/>
            </a:endParaRPr>
          </a:p>
          <a:p>
            <a:pPr indent="0" lvl="0" marL="0" rtl="0" algn="l">
              <a:lnSpc>
                <a:spcPct val="91666"/>
              </a:lnSpc>
              <a:spcBef>
                <a:spcPts val="100"/>
              </a:spcBef>
              <a:spcAft>
                <a:spcPts val="0"/>
              </a:spcAft>
              <a:buNone/>
            </a:pPr>
            <a:r>
              <a:t/>
            </a:r>
            <a:endParaRPr b="1">
              <a:latin typeface="Times New Roman"/>
              <a:ea typeface="Times New Roman"/>
              <a:cs typeface="Times New Roman"/>
              <a:sym typeface="Times New Roman"/>
            </a:endParaRPr>
          </a:p>
          <a:p>
            <a:pPr indent="0" lvl="0" marL="0" rtl="0" algn="just">
              <a:lnSpc>
                <a:spcPct val="91666"/>
              </a:lnSpc>
              <a:spcBef>
                <a:spcPts val="100"/>
              </a:spcBef>
              <a:spcAft>
                <a:spcPts val="0"/>
              </a:spcAft>
              <a:buNone/>
            </a:pPr>
            <a:r>
              <a:rPr lang="en-GB">
                <a:latin typeface="Times New Roman"/>
                <a:ea typeface="Times New Roman"/>
                <a:cs typeface="Times New Roman"/>
                <a:sym typeface="Times New Roman"/>
              </a:rPr>
              <a:t>Las tecnologías de posicionamiento global (GPS) que se utilizan en aplicaciones móviles. Se realizó una revisión de tecnologías para aplicaciones ya existentes, con el fin de sacar conclusiones, ventajas y desventajas de cada una de ellas. Este estudio es relevante pues aporta conocimientos sobre los sistemas de posicionamiento global y sus aplicaciones en el desarrollo de aplicativos móviles (App), a partir del estudio de algunos que ya se encuentran desarrollados para conocer más a fondo sus ventajas y desventajas, así como estar al tanto de las diferentes plataformas para el desarrollo de este a futuro.</a:t>
            </a:r>
            <a:endParaRPr>
              <a:latin typeface="Times New Roman"/>
              <a:ea typeface="Times New Roman"/>
              <a:cs typeface="Times New Roman"/>
              <a:sym typeface="Times New Roman"/>
            </a:endParaRPr>
          </a:p>
          <a:p>
            <a:pPr indent="0" lvl="0" marL="0" rtl="0" algn="l">
              <a:spcBef>
                <a:spcPts val="100"/>
              </a:spcBef>
              <a:spcAft>
                <a:spcPts val="1600"/>
              </a:spcAft>
              <a:buNone/>
            </a:pPr>
            <a:br>
              <a:rPr lang="en-GB"/>
            </a:br>
            <a:br>
              <a:rPr lang="en-GB"/>
            </a:br>
            <a:br>
              <a:rPr lang="en-GB"/>
            </a:br>
            <a:endParaRPr/>
          </a:p>
        </p:txBody>
      </p:sp>
      <p:pic>
        <p:nvPicPr>
          <p:cNvPr descr="offset_comp_267026.jpg" id="307" name="Google Shape;307;p29"/>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Trabajos relacionados </a:t>
            </a:r>
            <a:endParaRPr/>
          </a:p>
        </p:txBody>
      </p:sp>
      <p:sp>
        <p:nvSpPr>
          <p:cNvPr id="313" name="Google Shape;313;p30"/>
          <p:cNvSpPr txBox="1"/>
          <p:nvPr>
            <p:ph idx="1" type="body"/>
          </p:nvPr>
        </p:nvSpPr>
        <p:spPr>
          <a:xfrm>
            <a:off x="618225" y="1591925"/>
            <a:ext cx="7735500" cy="3147300"/>
          </a:xfrm>
          <a:prstGeom prst="rect">
            <a:avLst/>
          </a:prstGeom>
        </p:spPr>
        <p:txBody>
          <a:bodyPr anchorCtr="0" anchor="t" bIns="91425" lIns="91425" spcFirstLastPara="1" rIns="91425" wrap="square" tIns="91425">
            <a:noAutofit/>
          </a:bodyPr>
          <a:lstStyle/>
          <a:p>
            <a:pPr indent="0" lvl="0" marL="0" rtl="0" algn="just">
              <a:lnSpc>
                <a:spcPct val="91666"/>
              </a:lnSpc>
              <a:spcBef>
                <a:spcPts val="100"/>
              </a:spcBef>
              <a:spcAft>
                <a:spcPts val="0"/>
              </a:spcAft>
              <a:buNone/>
            </a:pPr>
            <a:r>
              <a:rPr b="1" i="1" lang="en-GB">
                <a:latin typeface="Times New Roman"/>
                <a:ea typeface="Times New Roman"/>
                <a:cs typeface="Times New Roman"/>
                <a:sym typeface="Times New Roman"/>
              </a:rPr>
              <a:t>Aplicaciones móviles como herramientas en los servicios de salud</a:t>
            </a:r>
            <a:endParaRPr b="1" i="1">
              <a:latin typeface="Times New Roman"/>
              <a:ea typeface="Times New Roman"/>
              <a:cs typeface="Times New Roman"/>
              <a:sym typeface="Times New Roman"/>
            </a:endParaRPr>
          </a:p>
          <a:p>
            <a:pPr indent="0" lvl="0" marL="0" rtl="0" algn="just">
              <a:lnSpc>
                <a:spcPct val="91666"/>
              </a:lnSpc>
              <a:spcBef>
                <a:spcPts val="100"/>
              </a:spcBef>
              <a:spcAft>
                <a:spcPts val="0"/>
              </a:spcAft>
              <a:buNone/>
            </a:pPr>
            <a:br>
              <a:rPr b="1" i="1" lang="en-GB" sz="1200">
                <a:latin typeface="Times New Roman"/>
                <a:ea typeface="Times New Roman"/>
                <a:cs typeface="Times New Roman"/>
                <a:sym typeface="Times New Roman"/>
              </a:rPr>
            </a:br>
            <a:r>
              <a:rPr lang="en-GB" sz="1200">
                <a:latin typeface="Times New Roman"/>
                <a:ea typeface="Times New Roman"/>
                <a:cs typeface="Times New Roman"/>
                <a:sym typeface="Times New Roman"/>
              </a:rPr>
              <a:t>Aplicaciones móviles que utiliza el sistema de salud mexicano para mejorar el acceso y la utilización de los servicios de salud en comparación con aplicaciones internacionales Material y Métodos: Se identificaron las aplicaciones creadas por entidades oficiales de salud de México y otros países en 3 sistemas operativos. La búsqueda se realizó utilizando las palabras “IMSS” “ISSSTE” “SSA” “SECRETARIA DE SALUD” “MINISTERIO DE SALUD” en 4 idiomas del 21 de abril del 2015 al 27 de enero del 2016 y del 1 de octubre al 1 de noviembre. Las aplicaciones se clasificaron con base en tipo de barrera de acceso que atendían, país de origen y palabra de búsqueda.</a:t>
            </a:r>
            <a:endParaRPr sz="1200">
              <a:latin typeface="Times New Roman"/>
              <a:ea typeface="Times New Roman"/>
              <a:cs typeface="Times New Roman"/>
              <a:sym typeface="Times New Roman"/>
            </a:endParaRPr>
          </a:p>
          <a:p>
            <a:pPr indent="0" lvl="0" marL="0" rtl="0" algn="just">
              <a:lnSpc>
                <a:spcPct val="91666"/>
              </a:lnSpc>
              <a:spcBef>
                <a:spcPts val="100"/>
              </a:spcBef>
              <a:spcAft>
                <a:spcPts val="0"/>
              </a:spcAft>
              <a:buNone/>
            </a:pPr>
            <a:r>
              <a:t/>
            </a:r>
            <a:endParaRPr sz="1200">
              <a:latin typeface="Times New Roman"/>
              <a:ea typeface="Times New Roman"/>
              <a:cs typeface="Times New Roman"/>
              <a:sym typeface="Times New Roman"/>
            </a:endParaRPr>
          </a:p>
          <a:p>
            <a:pPr indent="0" lvl="0" marL="0" rtl="0" algn="just">
              <a:lnSpc>
                <a:spcPct val="91666"/>
              </a:lnSpc>
              <a:spcBef>
                <a:spcPts val="100"/>
              </a:spcBef>
              <a:spcAft>
                <a:spcPts val="0"/>
              </a:spcAft>
              <a:buNone/>
            </a:pPr>
            <a:r>
              <a:rPr b="1" lang="en-GB">
                <a:latin typeface="Times New Roman"/>
                <a:ea typeface="Times New Roman"/>
                <a:cs typeface="Times New Roman"/>
                <a:sym typeface="Times New Roman"/>
              </a:rPr>
              <a:t>Adultos mayores y el uso de WebApp para la estimulación cognitiva</a:t>
            </a:r>
            <a:endParaRPr b="1">
              <a:latin typeface="Times New Roman"/>
              <a:ea typeface="Times New Roman"/>
              <a:cs typeface="Times New Roman"/>
              <a:sym typeface="Times New Roman"/>
            </a:endParaRPr>
          </a:p>
          <a:p>
            <a:pPr indent="0" lvl="0" marL="0" rtl="0" algn="just">
              <a:lnSpc>
                <a:spcPct val="91666"/>
              </a:lnSpc>
              <a:spcBef>
                <a:spcPts val="100"/>
              </a:spcBef>
              <a:spcAft>
                <a:spcPts val="0"/>
              </a:spcAft>
              <a:buNone/>
            </a:pPr>
            <a:r>
              <a:t/>
            </a:r>
            <a:endParaRPr sz="1200">
              <a:latin typeface="Times New Roman"/>
              <a:ea typeface="Times New Roman"/>
              <a:cs typeface="Times New Roman"/>
              <a:sym typeface="Times New Roman"/>
            </a:endParaRPr>
          </a:p>
          <a:p>
            <a:pPr indent="0" lvl="0" marL="0" rtl="0" algn="just">
              <a:lnSpc>
                <a:spcPct val="91666"/>
              </a:lnSpc>
              <a:spcBef>
                <a:spcPts val="100"/>
              </a:spcBef>
              <a:spcAft>
                <a:spcPts val="0"/>
              </a:spcAft>
              <a:buNone/>
            </a:pPr>
            <a:r>
              <a:rPr lang="en-GB" sz="1200">
                <a:latin typeface="Times New Roman"/>
                <a:ea typeface="Times New Roman"/>
                <a:cs typeface="Times New Roman"/>
                <a:sym typeface="Times New Roman"/>
              </a:rPr>
              <a:t>El objetivo de este trabajo fue medir el grado de satisfacción de los Adultos Mayores usando una WebApp de estimulación cognitiva. La investigación fue de tipo exploratorio, donde se investigaron procesos cognitivos y patrones de diseño de interfaces de software, para usarlos en el desarrollo de la aplicación web y construir ejercicios de estimulación cognitiva.</a:t>
            </a:r>
            <a:endParaRPr sz="1200">
              <a:latin typeface="Times New Roman"/>
              <a:ea typeface="Times New Roman"/>
              <a:cs typeface="Times New Roman"/>
              <a:sym typeface="Times New Roman"/>
            </a:endParaRPr>
          </a:p>
          <a:p>
            <a:pPr indent="0" lvl="0" marL="0" rtl="0" algn="l">
              <a:spcBef>
                <a:spcPts val="100"/>
              </a:spcBef>
              <a:spcAft>
                <a:spcPts val="1600"/>
              </a:spcAft>
              <a:buNone/>
            </a:pPr>
            <a:br>
              <a:rPr lang="en-GB"/>
            </a:br>
            <a:br>
              <a:rPr lang="en-GB"/>
            </a:br>
            <a:br>
              <a:rPr lang="en-GB"/>
            </a:br>
            <a:endParaRPr/>
          </a:p>
        </p:txBody>
      </p:sp>
      <p:pic>
        <p:nvPicPr>
          <p:cNvPr descr="offset_comp_267026.jpg" id="314" name="Google Shape;314;p30"/>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Trabajos relacionados </a:t>
            </a:r>
            <a:endParaRPr/>
          </a:p>
          <a:p>
            <a:pPr indent="0" lvl="0" marL="0" rtl="0" algn="l">
              <a:spcBef>
                <a:spcPts val="1600"/>
              </a:spcBef>
              <a:spcAft>
                <a:spcPts val="0"/>
              </a:spcAft>
              <a:buNone/>
            </a:pPr>
            <a:r>
              <a:t/>
            </a:r>
            <a:endParaRPr/>
          </a:p>
        </p:txBody>
      </p:sp>
      <p:sp>
        <p:nvSpPr>
          <p:cNvPr id="320" name="Google Shape;320;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b="1" lang="en-GB" sz="1200">
                <a:latin typeface="Arial"/>
                <a:ea typeface="Arial"/>
                <a:cs typeface="Arial"/>
                <a:sym typeface="Arial"/>
              </a:rPr>
              <a:t>Doctor Finder: Find doctors on the Go</a:t>
            </a:r>
            <a:endParaRPr b="1" sz="1200">
              <a:latin typeface="Arial"/>
              <a:ea typeface="Arial"/>
              <a:cs typeface="Arial"/>
              <a:sym typeface="Arial"/>
            </a:endParaRPr>
          </a:p>
          <a:p>
            <a:pPr indent="0" lvl="0" marL="0" rtl="0" algn="just">
              <a:spcBef>
                <a:spcPts val="1200"/>
              </a:spcBef>
              <a:spcAft>
                <a:spcPts val="1600"/>
              </a:spcAft>
              <a:buNone/>
            </a:pPr>
            <a:r>
              <a:rPr lang="en-GB" sz="1200"/>
              <a:t>Sistema que ayuda a una persona a encontrar un médico en función de los síntomas que enfrenta el usuario. El sistema ayuda al usuario a ser redirigido al especialista más cercano que sea apropiado para el caso especial de cada usuario. A partir de ahí se lleva a cabo el análisis de los síntomas y condiciones. Se enumeran médicos que pueden tratar eficazmente la posible enfermedad y están cerca de la ubicación del usuario. También es un método para reservar una cita con los médicos y hacer que el cliente anote la receta a través de la aplicación. </a:t>
            </a:r>
            <a:r>
              <a:rPr lang="en-GB" sz="1200"/>
              <a:t>Especificación</a:t>
            </a:r>
            <a:r>
              <a:rPr lang="en-GB" sz="1200"/>
              <a:t> de </a:t>
            </a:r>
            <a:r>
              <a:rPr lang="en-GB" sz="1200"/>
              <a:t>metodologías</a:t>
            </a:r>
            <a:r>
              <a:rPr lang="en-GB" sz="1200"/>
              <a:t> empleadas y </a:t>
            </a:r>
            <a:r>
              <a:rPr lang="en-GB" sz="1200"/>
              <a:t>tecnologías</a:t>
            </a:r>
            <a:r>
              <a:rPr lang="en-GB" sz="1200"/>
              <a:t> requeridas para el desarrollo de la </a:t>
            </a:r>
            <a:r>
              <a:rPr lang="en-GB" sz="1200"/>
              <a:t>aplicación</a:t>
            </a:r>
            <a:r>
              <a:rPr lang="en-GB" sz="1200"/>
              <a:t>.</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1821500" y="162150"/>
            <a:ext cx="5030100" cy="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Tabla del equipo de trabajo</a:t>
            </a:r>
            <a:endParaRPr sz="2700"/>
          </a:p>
        </p:txBody>
      </p:sp>
      <p:graphicFrame>
        <p:nvGraphicFramePr>
          <p:cNvPr id="326" name="Google Shape;326;p32"/>
          <p:cNvGraphicFramePr/>
          <p:nvPr/>
        </p:nvGraphicFramePr>
        <p:xfrm>
          <a:off x="302500" y="1167550"/>
          <a:ext cx="3000000" cy="3000000"/>
        </p:xfrm>
        <a:graphic>
          <a:graphicData uri="http://schemas.openxmlformats.org/drawingml/2006/table">
            <a:tbl>
              <a:tblPr>
                <a:noFill/>
                <a:tableStyleId>{3E523F45-365D-40BD-B000-DBFE159E92B7}</a:tableStyleId>
              </a:tblPr>
              <a:tblGrid>
                <a:gridCol w="2846325"/>
                <a:gridCol w="2846325"/>
                <a:gridCol w="2846325"/>
              </a:tblGrid>
              <a:tr h="396125">
                <a:tc>
                  <a:txBody>
                    <a:bodyPr/>
                    <a:lstStyle/>
                    <a:p>
                      <a:pPr indent="0" lvl="0" marL="0" rtl="0" algn="ctr">
                        <a:lnSpc>
                          <a:spcPct val="150000"/>
                        </a:lnSpc>
                        <a:spcBef>
                          <a:spcPts val="0"/>
                        </a:spcBef>
                        <a:spcAft>
                          <a:spcPts val="0"/>
                        </a:spcAft>
                        <a:buNone/>
                      </a:pPr>
                      <a:r>
                        <a:rPr b="1" lang="en-GB" sz="1600">
                          <a:solidFill>
                            <a:schemeClr val="lt1"/>
                          </a:solidFill>
                        </a:rPr>
                        <a:t>Equipo </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Rol</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Contribucion </a:t>
                      </a:r>
                      <a:endParaRPr b="1" sz="1600">
                        <a:solidFill>
                          <a:schemeClr val="lt1"/>
                        </a:solidFill>
                      </a:endParaRPr>
                    </a:p>
                  </a:txBody>
                  <a:tcPr marT="91425" marB="91425" marR="91425" marL="91425"/>
                </a:tc>
              </a:tr>
              <a:tr h="1583400">
                <a:tc>
                  <a:txBody>
                    <a:bodyPr/>
                    <a:lstStyle/>
                    <a:p>
                      <a:pPr indent="0" lvl="0" marL="0" rtl="0" algn="l">
                        <a:lnSpc>
                          <a:spcPct val="150000"/>
                        </a:lnSpc>
                        <a:spcBef>
                          <a:spcPts val="0"/>
                        </a:spcBef>
                        <a:spcAft>
                          <a:spcPts val="0"/>
                        </a:spcAft>
                        <a:buNone/>
                      </a:pPr>
                      <a:r>
                        <a:rPr b="1" lang="en-GB">
                          <a:solidFill>
                            <a:schemeClr val="lt1"/>
                          </a:solidFill>
                        </a:rPr>
                        <a:t>Fernandez Martinez Jafet Alejandro]</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Analistas,diseñador,programador </a:t>
                      </a:r>
                      <a:endParaRPr>
                        <a:solidFill>
                          <a:schemeClr val="lt1"/>
                        </a:solidFill>
                      </a:endParaRPr>
                    </a:p>
                  </a:txBody>
                  <a:tcPr marT="91425" marB="91425" marR="91425" marL="91425"/>
                </a:tc>
                <a:tc>
                  <a:txBody>
                    <a:bodyPr/>
                    <a:lstStyle/>
                    <a:p>
                      <a:pPr indent="-304800" lvl="0" marL="457200" rtl="0" algn="l">
                        <a:spcBef>
                          <a:spcPts val="0"/>
                        </a:spcBef>
                        <a:spcAft>
                          <a:spcPts val="0"/>
                        </a:spcAft>
                        <a:buClr>
                          <a:schemeClr val="lt1"/>
                        </a:buClr>
                        <a:buSzPts val="1200"/>
                        <a:buAutoNum type="arabicPeriod"/>
                      </a:pPr>
                      <a:r>
                        <a:rPr lang="en-GB" sz="1200">
                          <a:solidFill>
                            <a:schemeClr val="lt1"/>
                          </a:solidFill>
                        </a:rPr>
                        <a:t>En la investigación de los trabajos relacionados.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En la creación de los métodos de educción y análisis, en la creación del plan de proyecto.</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Definición de funcionalidades</a:t>
                      </a:r>
                      <a:endParaRPr>
                        <a:solidFill>
                          <a:schemeClr val="lt1"/>
                        </a:solidFill>
                      </a:endParaRPr>
                    </a:p>
                  </a:txBody>
                  <a:tcPr marT="91425" marB="91425" marR="91425" marL="91425"/>
                </a:tc>
              </a:tr>
              <a:tr h="1583400">
                <a:tc>
                  <a:txBody>
                    <a:bodyPr/>
                    <a:lstStyle/>
                    <a:p>
                      <a:pPr indent="0" lvl="0" marL="0" rtl="0" algn="l">
                        <a:lnSpc>
                          <a:spcPct val="150000"/>
                        </a:lnSpc>
                        <a:spcBef>
                          <a:spcPts val="0"/>
                        </a:spcBef>
                        <a:spcAft>
                          <a:spcPts val="0"/>
                        </a:spcAft>
                        <a:buNone/>
                      </a:pPr>
                      <a:r>
                        <a:rPr b="1" lang="en-GB">
                          <a:solidFill>
                            <a:schemeClr val="lt1"/>
                          </a:solidFill>
                        </a:rPr>
                        <a:t>Rosaldo Pacheco Alexis de Jesús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Analistas, diseñador y programador</a:t>
                      </a:r>
                      <a:endParaRPr>
                        <a:solidFill>
                          <a:schemeClr val="lt1"/>
                        </a:solidFill>
                      </a:endParaRPr>
                    </a:p>
                  </a:txBody>
                  <a:tcPr marT="91425" marB="91425" marR="91425" marL="91425"/>
                </a:tc>
                <a:tc>
                  <a:txBody>
                    <a:bodyPr/>
                    <a:lstStyle/>
                    <a:p>
                      <a:pPr indent="-304800" lvl="0" marL="457200" rtl="0" algn="l">
                        <a:spcBef>
                          <a:spcPts val="0"/>
                        </a:spcBef>
                        <a:spcAft>
                          <a:spcPts val="0"/>
                        </a:spcAft>
                        <a:buClr>
                          <a:schemeClr val="lt1"/>
                        </a:buClr>
                        <a:buSzPts val="1200"/>
                        <a:buAutoNum type="arabicPeriod"/>
                      </a:pPr>
                      <a:r>
                        <a:rPr lang="en-GB" sz="1200">
                          <a:solidFill>
                            <a:schemeClr val="lt1"/>
                          </a:solidFill>
                        </a:rPr>
                        <a:t>En la investigación de los trabajos relacionados.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En la creación de los métodos de educción y análisis, en la creación del plan de proyecto.</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Definición de funcionalidades</a:t>
                      </a:r>
                      <a:endParaRPr sz="1200">
                        <a:solidFill>
                          <a:schemeClr val="lt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aphicFrame>
        <p:nvGraphicFramePr>
          <p:cNvPr id="331" name="Google Shape;331;p33"/>
          <p:cNvGraphicFramePr/>
          <p:nvPr/>
        </p:nvGraphicFramePr>
        <p:xfrm>
          <a:off x="295275" y="1269213"/>
          <a:ext cx="3000000" cy="3000000"/>
        </p:xfrm>
        <a:graphic>
          <a:graphicData uri="http://schemas.openxmlformats.org/drawingml/2006/table">
            <a:tbl>
              <a:tblPr>
                <a:noFill/>
                <a:tableStyleId>{3E523F45-365D-40BD-B000-DBFE159E92B7}</a:tableStyleId>
              </a:tblPr>
              <a:tblGrid>
                <a:gridCol w="2851150"/>
                <a:gridCol w="2851150"/>
                <a:gridCol w="2851150"/>
              </a:tblGrid>
              <a:tr h="716250">
                <a:tc>
                  <a:txBody>
                    <a:bodyPr/>
                    <a:lstStyle/>
                    <a:p>
                      <a:pPr indent="0" lvl="0" marL="0" rtl="0" algn="ctr">
                        <a:lnSpc>
                          <a:spcPct val="150000"/>
                        </a:lnSpc>
                        <a:spcBef>
                          <a:spcPts val="0"/>
                        </a:spcBef>
                        <a:spcAft>
                          <a:spcPts val="0"/>
                        </a:spcAft>
                        <a:buNone/>
                      </a:pPr>
                      <a:r>
                        <a:rPr b="1" lang="en-GB" sz="1600">
                          <a:solidFill>
                            <a:schemeClr val="lt1"/>
                          </a:solidFill>
                        </a:rPr>
                        <a:t>Equipo </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Rol</a:t>
                      </a:r>
                      <a:endParaRPr b="1" sz="1600">
                        <a:solidFill>
                          <a:schemeClr val="lt1"/>
                        </a:solidFill>
                      </a:endParaRPr>
                    </a:p>
                  </a:txBody>
                  <a:tcPr marT="91425" marB="91425" marR="91425" marL="91425"/>
                </a:tc>
                <a:tc>
                  <a:txBody>
                    <a:bodyPr/>
                    <a:lstStyle/>
                    <a:p>
                      <a:pPr indent="0" lvl="0" marL="0" rtl="0" algn="ctr">
                        <a:spcBef>
                          <a:spcPts val="0"/>
                        </a:spcBef>
                        <a:spcAft>
                          <a:spcPts val="0"/>
                        </a:spcAft>
                        <a:buNone/>
                      </a:pPr>
                      <a:r>
                        <a:rPr b="1" lang="en-GB" sz="1600">
                          <a:solidFill>
                            <a:schemeClr val="lt1"/>
                          </a:solidFill>
                        </a:rPr>
                        <a:t>Contribucion </a:t>
                      </a:r>
                      <a:endParaRPr b="1" sz="1600">
                        <a:solidFill>
                          <a:schemeClr val="lt1"/>
                        </a:solidFill>
                      </a:endParaRPr>
                    </a:p>
                  </a:txBody>
                  <a:tcPr marT="91425" marB="91425" marR="91425" marL="91425"/>
                </a:tc>
              </a:tr>
              <a:tr h="1828750">
                <a:tc>
                  <a:txBody>
                    <a:bodyPr/>
                    <a:lstStyle/>
                    <a:p>
                      <a:pPr indent="0" lvl="0" marL="0" rtl="0" algn="l">
                        <a:lnSpc>
                          <a:spcPct val="150000"/>
                        </a:lnSpc>
                        <a:spcBef>
                          <a:spcPts val="0"/>
                        </a:spcBef>
                        <a:spcAft>
                          <a:spcPts val="0"/>
                        </a:spcAft>
                        <a:buNone/>
                      </a:pPr>
                      <a:r>
                        <a:rPr b="1" lang="en-GB">
                          <a:solidFill>
                            <a:schemeClr val="lt1"/>
                          </a:solidFill>
                        </a:rPr>
                        <a:t>Juárez Chin Luis Mario</a:t>
                      </a:r>
                      <a:endParaRPr>
                        <a:solidFill>
                          <a:schemeClr val="lt1"/>
                        </a:solidFill>
                        <a:highlight>
                          <a:schemeClr val="dk2"/>
                        </a:highlight>
                      </a:endParaRPr>
                    </a:p>
                  </a:txBody>
                  <a:tcPr marT="91425" marB="91425" marR="91425" marL="91425"/>
                </a:tc>
                <a:tc>
                  <a:txBody>
                    <a:bodyPr/>
                    <a:lstStyle/>
                    <a:p>
                      <a:pPr indent="0" lvl="0" marL="0" rtl="0" algn="l">
                        <a:spcBef>
                          <a:spcPts val="0"/>
                        </a:spcBef>
                        <a:spcAft>
                          <a:spcPts val="0"/>
                        </a:spcAft>
                        <a:buNone/>
                      </a:pPr>
                      <a:r>
                        <a:rPr lang="en-GB">
                          <a:solidFill>
                            <a:schemeClr val="lt1"/>
                          </a:solidFill>
                        </a:rPr>
                        <a:t>testers,Analistas,programador </a:t>
                      </a:r>
                      <a:endParaRPr>
                        <a:solidFill>
                          <a:schemeClr val="lt1"/>
                        </a:solidFill>
                      </a:endParaRPr>
                    </a:p>
                  </a:txBody>
                  <a:tcPr marT="91425" marB="91425" marR="91425" marL="91425"/>
                </a:tc>
                <a:tc>
                  <a:txBody>
                    <a:bodyPr/>
                    <a:lstStyle/>
                    <a:p>
                      <a:pPr indent="-304800" lvl="0" marL="457200" rtl="0" algn="l">
                        <a:spcBef>
                          <a:spcPts val="0"/>
                        </a:spcBef>
                        <a:spcAft>
                          <a:spcPts val="0"/>
                        </a:spcAft>
                        <a:buClr>
                          <a:schemeClr val="lt1"/>
                        </a:buClr>
                        <a:buSzPts val="1200"/>
                        <a:buAutoNum type="arabicPeriod"/>
                      </a:pPr>
                      <a:r>
                        <a:rPr lang="en-GB" sz="1200">
                          <a:solidFill>
                            <a:schemeClr val="lt1"/>
                          </a:solidFill>
                        </a:rPr>
                        <a:t>En la investigación de los trabajos relacionados.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En la creación de los métodos de educción y análisis, en la creación del plan de proyecto.</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Definición de funcionalidades</a:t>
                      </a:r>
                      <a:endParaRPr sz="1200">
                        <a:solidFill>
                          <a:schemeClr val="lt1"/>
                        </a:solidFill>
                      </a:endParaRPr>
                    </a:p>
                  </a:txBody>
                  <a:tcPr marT="91425" marB="91425" marR="91425" marL="91425"/>
                </a:tc>
              </a:tr>
              <a:tr h="914375">
                <a:tc>
                  <a:txBody>
                    <a:bodyPr/>
                    <a:lstStyle/>
                    <a:p>
                      <a:pPr indent="0" lvl="0" marL="0" rtl="0" algn="l">
                        <a:lnSpc>
                          <a:spcPct val="150000"/>
                        </a:lnSpc>
                        <a:spcBef>
                          <a:spcPts val="0"/>
                        </a:spcBef>
                        <a:spcAft>
                          <a:spcPts val="0"/>
                        </a:spcAft>
                        <a:buNone/>
                      </a:pPr>
                      <a:r>
                        <a:rPr b="1" lang="en-GB">
                          <a:solidFill>
                            <a:schemeClr val="lt1"/>
                          </a:solidFill>
                        </a:rPr>
                        <a:t>Toraya Novelo Luis Guillermo</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testers,programador,diseñador</a:t>
                      </a:r>
                      <a:endParaRPr>
                        <a:solidFill>
                          <a:schemeClr val="lt1"/>
                        </a:solidFill>
                      </a:endParaRPr>
                    </a:p>
                  </a:txBody>
                  <a:tcPr marT="91425" marB="91425" marR="91425" marL="91425"/>
                </a:tc>
                <a:tc>
                  <a:txBody>
                    <a:bodyPr/>
                    <a:lstStyle/>
                    <a:p>
                      <a:pPr indent="-304800" lvl="0" marL="457200" rtl="0" algn="l">
                        <a:spcBef>
                          <a:spcPts val="0"/>
                        </a:spcBef>
                        <a:spcAft>
                          <a:spcPts val="0"/>
                        </a:spcAft>
                        <a:buClr>
                          <a:schemeClr val="lt1"/>
                        </a:buClr>
                        <a:buSzPts val="1200"/>
                        <a:buAutoNum type="arabicPeriod"/>
                      </a:pPr>
                      <a:r>
                        <a:rPr lang="en-GB" sz="1200">
                          <a:solidFill>
                            <a:schemeClr val="lt1"/>
                          </a:solidFill>
                        </a:rPr>
                        <a:t>Gestor de calidad de productos entregables  </a:t>
                      </a:r>
                      <a:endParaRPr sz="1200">
                        <a:solidFill>
                          <a:schemeClr val="lt1"/>
                        </a:solidFill>
                      </a:endParaRPr>
                    </a:p>
                    <a:p>
                      <a:pPr indent="-304800" lvl="0" marL="457200" rtl="0" algn="l">
                        <a:spcBef>
                          <a:spcPts val="0"/>
                        </a:spcBef>
                        <a:spcAft>
                          <a:spcPts val="0"/>
                        </a:spcAft>
                        <a:buClr>
                          <a:schemeClr val="lt1"/>
                        </a:buClr>
                        <a:buSzPts val="1200"/>
                        <a:buAutoNum type="arabicPeriod"/>
                      </a:pPr>
                      <a:r>
                        <a:rPr lang="en-GB" sz="1200">
                          <a:solidFill>
                            <a:schemeClr val="lt1"/>
                          </a:solidFill>
                        </a:rPr>
                        <a:t>Revisión de documentos escritos</a:t>
                      </a:r>
                      <a:endParaRPr>
                        <a:solidFill>
                          <a:schemeClr val="lt1"/>
                        </a:solidFill>
                      </a:endParaRPr>
                    </a:p>
                  </a:txBody>
                  <a:tcPr marT="91425" marB="91425" marR="91425" marL="91425"/>
                </a:tc>
              </a:tr>
            </a:tbl>
          </a:graphicData>
        </a:graphic>
      </p:graphicFrame>
      <p:sp>
        <p:nvSpPr>
          <p:cNvPr id="332" name="Google Shape;332;p33"/>
          <p:cNvSpPr txBox="1"/>
          <p:nvPr>
            <p:ph type="title"/>
          </p:nvPr>
        </p:nvSpPr>
        <p:spPr>
          <a:xfrm>
            <a:off x="1821500" y="162150"/>
            <a:ext cx="5030100" cy="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Tabla del equipo de trabajo</a:t>
            </a:r>
            <a:endParaRPr sz="2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type="title"/>
          </p:nvPr>
        </p:nvSpPr>
        <p:spPr>
          <a:xfrm>
            <a:off x="1297500" y="393750"/>
            <a:ext cx="5583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t>S</a:t>
            </a:r>
            <a:r>
              <a:rPr b="1" lang="en-GB" sz="2700"/>
              <a:t>e avanzó en este proyecto</a:t>
            </a:r>
            <a:endParaRPr b="1" sz="2700"/>
          </a:p>
        </p:txBody>
      </p:sp>
      <p:sp>
        <p:nvSpPr>
          <p:cNvPr id="338" name="Google Shape;338;p34"/>
          <p:cNvSpPr txBox="1"/>
          <p:nvPr>
            <p:ph idx="1" type="body"/>
          </p:nvPr>
        </p:nvSpPr>
        <p:spPr>
          <a:xfrm>
            <a:off x="1297500" y="1567550"/>
            <a:ext cx="7038900" cy="3159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Se </a:t>
            </a:r>
            <a:r>
              <a:rPr lang="en-GB" sz="1500"/>
              <a:t>redactó</a:t>
            </a:r>
            <a:r>
              <a:rPr lang="en-GB" sz="1500"/>
              <a:t> y </a:t>
            </a:r>
            <a:r>
              <a:rPr lang="en-GB" sz="1500"/>
              <a:t>mejoró</a:t>
            </a:r>
            <a:r>
              <a:rPr lang="en-GB" sz="1500"/>
              <a:t> el propósito del proyecto</a:t>
            </a:r>
            <a:endParaRPr sz="1500"/>
          </a:p>
          <a:p>
            <a:pPr indent="-323850" lvl="0" marL="457200" rtl="0" algn="l">
              <a:spcBef>
                <a:spcPts val="0"/>
              </a:spcBef>
              <a:spcAft>
                <a:spcPts val="0"/>
              </a:spcAft>
              <a:buSzPts val="1500"/>
              <a:buChar char="●"/>
            </a:pPr>
            <a:r>
              <a:rPr lang="en-GB" sz="1500"/>
              <a:t>Definición de requerimientos funcionales y no funcionales</a:t>
            </a:r>
            <a:endParaRPr sz="1500"/>
          </a:p>
          <a:p>
            <a:pPr indent="-323850" lvl="0" marL="457200" rtl="0" algn="l">
              <a:spcBef>
                <a:spcPts val="0"/>
              </a:spcBef>
              <a:spcAft>
                <a:spcPts val="0"/>
              </a:spcAft>
              <a:buSzPts val="1500"/>
              <a:buChar char="●"/>
            </a:pPr>
            <a:r>
              <a:rPr lang="en-GB" sz="1500"/>
              <a:t>Definición de beneficios del proyecto</a:t>
            </a:r>
            <a:endParaRPr sz="1500"/>
          </a:p>
          <a:p>
            <a:pPr indent="-323850" lvl="0" marL="457200" rtl="0" algn="l">
              <a:spcBef>
                <a:spcPts val="0"/>
              </a:spcBef>
              <a:spcAft>
                <a:spcPts val="0"/>
              </a:spcAft>
              <a:buSzPts val="1500"/>
              <a:buChar char="●"/>
            </a:pPr>
            <a:r>
              <a:rPr lang="en-GB" sz="1500"/>
              <a:t>Definición de funcionalidades del proyecto</a:t>
            </a:r>
            <a:endParaRPr sz="1500"/>
          </a:p>
          <a:p>
            <a:pPr indent="-323850" lvl="0" marL="457200" rtl="0" algn="l">
              <a:spcBef>
                <a:spcPts val="0"/>
              </a:spcBef>
              <a:spcAft>
                <a:spcPts val="0"/>
              </a:spcAft>
              <a:buSzPts val="1500"/>
              <a:buChar char="●"/>
            </a:pPr>
            <a:r>
              <a:rPr lang="en-GB" sz="1500"/>
              <a:t>D</a:t>
            </a:r>
            <a:r>
              <a:rPr lang="en-GB" sz="1500"/>
              <a:t>efinición</a:t>
            </a:r>
            <a:r>
              <a:rPr lang="en-GB" sz="1500"/>
              <a:t> del plan de proyecto</a:t>
            </a:r>
            <a:endParaRPr sz="1500"/>
          </a:p>
          <a:p>
            <a:pPr indent="-323850" lvl="0" marL="457200" rtl="0" algn="l">
              <a:spcBef>
                <a:spcPts val="0"/>
              </a:spcBef>
              <a:spcAft>
                <a:spcPts val="0"/>
              </a:spcAft>
              <a:buSzPts val="1500"/>
              <a:buChar char="●"/>
            </a:pPr>
            <a:r>
              <a:rPr lang="en-GB" sz="1500"/>
              <a:t>Perfiles, personas y escenarios</a:t>
            </a:r>
            <a:endParaRPr sz="1500"/>
          </a:p>
          <a:p>
            <a:pPr indent="-323850" lvl="0" marL="457200" rtl="0" algn="l">
              <a:spcBef>
                <a:spcPts val="0"/>
              </a:spcBef>
              <a:spcAft>
                <a:spcPts val="0"/>
              </a:spcAft>
              <a:buSzPts val="1500"/>
              <a:buChar char="●"/>
            </a:pPr>
            <a:r>
              <a:rPr lang="en-GB" sz="1500"/>
              <a:t>A</a:t>
            </a:r>
            <a:r>
              <a:rPr lang="en-GB" sz="1500"/>
              <a:t>nálisis</a:t>
            </a:r>
            <a:r>
              <a:rPr lang="en-GB" sz="1500"/>
              <a:t> de los resultados obtenidos de la tecnica de </a:t>
            </a:r>
            <a:r>
              <a:rPr lang="en-GB" sz="1500"/>
              <a:t>educción</a:t>
            </a:r>
            <a:r>
              <a:rPr lang="en-GB" sz="1500"/>
              <a:t> </a:t>
            </a:r>
            <a:r>
              <a:rPr lang="en-GB" sz="1500"/>
              <a:t>de requerimientos</a:t>
            </a:r>
            <a:endParaRPr sz="1500"/>
          </a:p>
          <a:p>
            <a:pPr indent="-323850" lvl="0" marL="457200" rtl="0" algn="l">
              <a:spcBef>
                <a:spcPts val="0"/>
              </a:spcBef>
              <a:spcAft>
                <a:spcPts val="0"/>
              </a:spcAft>
              <a:buSzPts val="1500"/>
              <a:buChar char="●"/>
            </a:pPr>
            <a:r>
              <a:rPr lang="en-GB" sz="1500"/>
              <a:t>Trabajos relacionados</a:t>
            </a:r>
            <a:endParaRPr sz="1500"/>
          </a:p>
          <a:p>
            <a:pPr indent="-323850" lvl="0" marL="457200" rtl="0" algn="l">
              <a:spcBef>
                <a:spcPts val="0"/>
              </a:spcBef>
              <a:spcAft>
                <a:spcPts val="0"/>
              </a:spcAft>
              <a:buSzPts val="1500"/>
              <a:buChar char="●"/>
            </a:pPr>
            <a:r>
              <a:rPr lang="en-GB" sz="1500"/>
              <a:t>Roles del proyecto y contribuciones</a:t>
            </a:r>
            <a:endParaRPr sz="1500"/>
          </a:p>
          <a:p>
            <a:pPr indent="-323850" lvl="0" marL="457200" rtl="0" algn="l">
              <a:spcBef>
                <a:spcPts val="0"/>
              </a:spcBef>
              <a:spcAft>
                <a:spcPts val="0"/>
              </a:spcAft>
              <a:buSzPts val="1500"/>
              <a:buChar char="●"/>
            </a:pPr>
            <a:r>
              <a:rPr lang="en-GB" sz="1500"/>
              <a:t>Conclusiones</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txBox="1"/>
          <p:nvPr>
            <p:ph type="title"/>
          </p:nvPr>
        </p:nvSpPr>
        <p:spPr>
          <a:xfrm>
            <a:off x="871450" y="385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Conclusión</a:t>
            </a:r>
            <a:endParaRPr/>
          </a:p>
        </p:txBody>
      </p:sp>
      <p:sp>
        <p:nvSpPr>
          <p:cNvPr id="344" name="Google Shape;344;p3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FFFF"/>
              </a:solidFill>
              <a:latin typeface="Roboto"/>
              <a:ea typeface="Roboto"/>
              <a:cs typeface="Roboto"/>
              <a:sym typeface="Roboto"/>
            </a:endParaRPr>
          </a:p>
        </p:txBody>
      </p:sp>
      <p:sp>
        <p:nvSpPr>
          <p:cNvPr id="345" name="Google Shape;345;p35"/>
          <p:cNvSpPr txBox="1"/>
          <p:nvPr>
            <p:ph idx="1" type="body"/>
          </p:nvPr>
        </p:nvSpPr>
        <p:spPr>
          <a:xfrm>
            <a:off x="432500" y="1548525"/>
            <a:ext cx="7766100" cy="25401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200">
              <a:latin typeface="Arial"/>
              <a:ea typeface="Arial"/>
              <a:cs typeface="Arial"/>
              <a:sym typeface="Arial"/>
            </a:endParaRPr>
          </a:p>
          <a:p>
            <a:pPr indent="0" lvl="0" marL="0" rtl="0" algn="just">
              <a:lnSpc>
                <a:spcPct val="91666"/>
              </a:lnSpc>
              <a:spcBef>
                <a:spcPts val="100"/>
              </a:spcBef>
              <a:spcAft>
                <a:spcPts val="0"/>
              </a:spcAft>
              <a:buNone/>
            </a:pPr>
            <a:r>
              <a:rPr b="1" lang="en-GB" sz="1400">
                <a:latin typeface="Arial"/>
                <a:ea typeface="Arial"/>
                <a:cs typeface="Arial"/>
                <a:sym typeface="Arial"/>
              </a:rPr>
              <a:t>El proyecto promueve la salud entre los adultos mayores. Ellos son una de las poblaciones más golpeadas por los eventos sociales y naturales (el covid). </a:t>
            </a:r>
            <a:endParaRPr b="1" sz="1400">
              <a:latin typeface="Arial"/>
              <a:ea typeface="Arial"/>
              <a:cs typeface="Arial"/>
              <a:sym typeface="Arial"/>
            </a:endParaRPr>
          </a:p>
          <a:p>
            <a:pPr indent="0" lvl="0" marL="0" rtl="0" algn="just">
              <a:lnSpc>
                <a:spcPct val="91666"/>
              </a:lnSpc>
              <a:spcBef>
                <a:spcPts val="100"/>
              </a:spcBef>
              <a:spcAft>
                <a:spcPts val="0"/>
              </a:spcAft>
              <a:buNone/>
            </a:pPr>
            <a:r>
              <a:t/>
            </a:r>
            <a:endParaRPr b="1" sz="1400">
              <a:latin typeface="Arial"/>
              <a:ea typeface="Arial"/>
              <a:cs typeface="Arial"/>
              <a:sym typeface="Arial"/>
            </a:endParaRPr>
          </a:p>
          <a:p>
            <a:pPr indent="0" lvl="0" marL="0" rtl="0" algn="just">
              <a:lnSpc>
                <a:spcPct val="91666"/>
              </a:lnSpc>
              <a:spcBef>
                <a:spcPts val="100"/>
              </a:spcBef>
              <a:spcAft>
                <a:spcPts val="0"/>
              </a:spcAft>
              <a:buNone/>
            </a:pPr>
            <a:r>
              <a:rPr b="1" lang="en-GB" sz="1400">
                <a:latin typeface="Arial"/>
                <a:ea typeface="Arial"/>
                <a:cs typeface="Arial"/>
                <a:sym typeface="Arial"/>
              </a:rPr>
              <a:t>El constante rechazo y ser muchas veces ignorado por políticos ha causado que la gente mayor a 60 años tengan que buscar por sí mismos sus propios recursos, causando que ellos sufren psicológicamente hasta llegar al suicido. </a:t>
            </a:r>
            <a:endParaRPr b="1" sz="1400">
              <a:latin typeface="Arial"/>
              <a:ea typeface="Arial"/>
              <a:cs typeface="Arial"/>
              <a:sym typeface="Arial"/>
            </a:endParaRPr>
          </a:p>
          <a:p>
            <a:pPr indent="0" lvl="0" marL="0" rtl="0" algn="just">
              <a:lnSpc>
                <a:spcPct val="91666"/>
              </a:lnSpc>
              <a:spcBef>
                <a:spcPts val="100"/>
              </a:spcBef>
              <a:spcAft>
                <a:spcPts val="0"/>
              </a:spcAft>
              <a:buNone/>
            </a:pPr>
            <a:r>
              <a:t/>
            </a:r>
            <a:endParaRPr b="1" sz="1400">
              <a:latin typeface="Arial"/>
              <a:ea typeface="Arial"/>
              <a:cs typeface="Arial"/>
              <a:sym typeface="Arial"/>
            </a:endParaRPr>
          </a:p>
          <a:p>
            <a:pPr indent="0" lvl="0" marL="0" rtl="0" algn="just">
              <a:lnSpc>
                <a:spcPct val="91666"/>
              </a:lnSpc>
              <a:spcBef>
                <a:spcPts val="100"/>
              </a:spcBef>
              <a:spcAft>
                <a:spcPts val="100"/>
              </a:spcAft>
              <a:buNone/>
            </a:pPr>
            <a:r>
              <a:rPr b="1" lang="en-GB" sz="1400">
                <a:latin typeface="Arial"/>
                <a:ea typeface="Arial"/>
                <a:cs typeface="Arial"/>
                <a:sym typeface="Arial"/>
              </a:rPr>
              <a:t>La salud es un derecho fundamental y universal para todos los que vivimos en este planeta; es por esta razón que se plantea la posibilidad de desarrollar una aplicación que permita a los adultos mayores encontrar médicos de calidad y poder tener una vida plena.</a:t>
            </a:r>
            <a:endParaRPr b="1" sz="1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1350" y="4149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Indice: </a:t>
            </a:r>
            <a:endParaRPr/>
          </a:p>
        </p:txBody>
      </p:sp>
      <p:sp>
        <p:nvSpPr>
          <p:cNvPr id="234" name="Google Shape;234;p18"/>
          <p:cNvSpPr txBox="1"/>
          <p:nvPr/>
        </p:nvSpPr>
        <p:spPr>
          <a:xfrm>
            <a:off x="1370700" y="1021750"/>
            <a:ext cx="6880200" cy="3920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3"/>
              </a:rPr>
              <a:t>Introduccion</a:t>
            </a:r>
            <a:r>
              <a:rPr lang="en-GB" u="sng">
                <a:solidFill>
                  <a:schemeClr val="hlink"/>
                </a:solidFill>
                <a:latin typeface="Montserrat"/>
                <a:ea typeface="Montserrat"/>
                <a:cs typeface="Montserrat"/>
                <a:sym typeface="Montserrat"/>
                <a:hlinkClick action="ppaction://hlinksldjump" r:id="rId4"/>
              </a:rPr>
              <a:t>: </a:t>
            </a:r>
            <a:br>
              <a:rPr lang="en-GB">
                <a:solidFill>
                  <a:srgbClr val="FFFFFF"/>
                </a:solidFill>
                <a:latin typeface="Montserrat"/>
                <a:ea typeface="Montserrat"/>
                <a:cs typeface="Montserrat"/>
                <a:sym typeface="Montserrat"/>
              </a:rPr>
            </a:br>
            <a:r>
              <a:rPr lang="en-GB" u="sng">
                <a:solidFill>
                  <a:schemeClr val="hlink"/>
                </a:solidFill>
                <a:latin typeface="Montserrat"/>
                <a:ea typeface="Montserrat"/>
                <a:cs typeface="Montserrat"/>
                <a:sym typeface="Montserrat"/>
                <a:hlinkClick action="ppaction://hlinksldjump" r:id="rId5"/>
              </a:rPr>
              <a:t>Proposito</a:t>
            </a:r>
            <a:r>
              <a:rPr lang="en-GB" u="sng">
                <a:solidFill>
                  <a:schemeClr val="hlink"/>
                </a:solidFill>
                <a:latin typeface="Montserrat"/>
                <a:ea typeface="Montserrat"/>
                <a:cs typeface="Montserrat"/>
                <a:sym typeface="Montserrat"/>
                <a:hlinkClick action="ppaction://hlinksldjump" r:id="rId6"/>
              </a:rPr>
              <a:t>: </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7"/>
              </a:rPr>
              <a:t>Justificacion: </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8"/>
              </a:rPr>
              <a:t>Beneficios:</a:t>
            </a:r>
            <a:r>
              <a:rPr lang="en-GB">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9"/>
              </a:rPr>
              <a:t>Funcionalidades: </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accent5"/>
                </a:solidFill>
                <a:latin typeface="Montserrat"/>
                <a:ea typeface="Montserrat"/>
                <a:cs typeface="Montserrat"/>
                <a:sym typeface="Montserrat"/>
                <a:hlinkClick action="ppaction://hlinksldjump" r:id="rId10">
                  <a:extLst>
                    <a:ext uri="{A12FA001-AC4F-418D-AE19-62706E023703}">
                      <ahyp:hlinkClr val="tx"/>
                    </a:ext>
                  </a:extLst>
                </a:hlinkClick>
              </a:rPr>
              <a:t>Plan de investigación:</a:t>
            </a:r>
            <a:endParaRPr>
              <a:solidFill>
                <a:schemeClr val="accent5"/>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accent5"/>
                </a:solidFill>
                <a:latin typeface="Montserrat"/>
                <a:ea typeface="Montserrat"/>
                <a:cs typeface="Montserrat"/>
                <a:sym typeface="Montserrat"/>
              </a:rPr>
              <a:t>Analisis de resultados de la tecnica de educción de requerimientos</a:t>
            </a:r>
            <a:endParaRPr u="sng">
              <a:solidFill>
                <a:schemeClr val="accent5"/>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accent5"/>
                </a:solidFill>
                <a:latin typeface="Montserrat"/>
                <a:ea typeface="Montserrat"/>
                <a:cs typeface="Montserrat"/>
                <a:sym typeface="Montserrat"/>
                <a:hlinkClick action="ppaction://hlinksldjump" r:id="rId11">
                  <a:extLst>
                    <a:ext uri="{A12FA001-AC4F-418D-AE19-62706E023703}">
                      <ahyp:hlinkClr val="tx"/>
                    </a:ext>
                  </a:extLst>
                </a:hlinkClick>
              </a:rPr>
              <a:t>Perfil de usuario:</a:t>
            </a:r>
            <a:endParaRPr>
              <a:solidFill>
                <a:schemeClr val="lt1"/>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accent5"/>
                </a:solidFill>
                <a:latin typeface="Montserrat"/>
                <a:ea typeface="Montserrat"/>
                <a:cs typeface="Montserrat"/>
                <a:sym typeface="Montserrat"/>
                <a:hlinkClick action="ppaction://hlinksldjump" r:id="rId12">
                  <a:extLst>
                    <a:ext uri="{A12FA001-AC4F-418D-AE19-62706E023703}">
                      <ahyp:hlinkClr val="tx"/>
                    </a:ext>
                  </a:extLst>
                </a:hlinkClick>
              </a:rPr>
              <a:t>Persona:</a:t>
            </a:r>
            <a:endParaRPr>
              <a:solidFill>
                <a:schemeClr val="lt1"/>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accent5"/>
                </a:solidFill>
                <a:latin typeface="Montserrat"/>
                <a:ea typeface="Montserrat"/>
                <a:cs typeface="Montserrat"/>
                <a:sym typeface="Montserrat"/>
                <a:hlinkClick action="ppaction://hlinksldjump" r:id="rId13">
                  <a:extLst>
                    <a:ext uri="{A12FA001-AC4F-418D-AE19-62706E023703}">
                      <ahyp:hlinkClr val="tx"/>
                    </a:ext>
                  </a:extLst>
                </a:hlinkClick>
              </a:rPr>
              <a:t>Escenario:</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14"/>
              </a:rPr>
              <a:t>Trabajo relacionados:</a:t>
            </a:r>
            <a:r>
              <a:rPr lang="en-GB">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a:p>
            <a:pPr indent="0" lvl="0" marL="0" rtl="0" algn="just">
              <a:lnSpc>
                <a:spcPct val="150000"/>
              </a:lnSpc>
              <a:spcBef>
                <a:spcPts val="0"/>
              </a:spcBef>
              <a:spcAft>
                <a:spcPts val="0"/>
              </a:spcAft>
              <a:buNone/>
            </a:pPr>
            <a:r>
              <a:rPr lang="en-GB" u="sng">
                <a:solidFill>
                  <a:schemeClr val="hlink"/>
                </a:solidFill>
                <a:latin typeface="Montserrat"/>
                <a:ea typeface="Montserrat"/>
                <a:cs typeface="Montserrat"/>
                <a:sym typeface="Montserrat"/>
                <a:hlinkClick action="ppaction://hlinksldjump" r:id="rId15"/>
              </a:rPr>
              <a:t>Conclusion:</a:t>
            </a:r>
            <a:r>
              <a:rPr lang="en-GB" sz="1000" u="sng">
                <a:solidFill>
                  <a:schemeClr val="hlink"/>
                </a:solidFill>
                <a:latin typeface="Montserrat"/>
                <a:ea typeface="Montserrat"/>
                <a:cs typeface="Montserrat"/>
                <a:sym typeface="Montserrat"/>
                <a:hlinkClick action="ppaction://hlinksldjump" r:id="rId16"/>
              </a:rPr>
              <a:t>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1273525" y="5793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Introduccion:</a:t>
            </a:r>
            <a:endParaRPr/>
          </a:p>
        </p:txBody>
      </p:sp>
      <p:sp>
        <p:nvSpPr>
          <p:cNvPr id="240" name="Google Shape;240;p19"/>
          <p:cNvSpPr txBox="1"/>
          <p:nvPr>
            <p:ph idx="1" type="body"/>
          </p:nvPr>
        </p:nvSpPr>
        <p:spPr>
          <a:xfrm>
            <a:off x="480875" y="1462525"/>
            <a:ext cx="8202600" cy="3160200"/>
          </a:xfrm>
          <a:prstGeom prst="rect">
            <a:avLst/>
          </a:prstGeom>
        </p:spPr>
        <p:txBody>
          <a:bodyPr anchorCtr="0" anchor="t" bIns="91425" lIns="91425" spcFirstLastPara="1" rIns="91425" wrap="square" tIns="91425">
            <a:noAutofit/>
          </a:bodyPr>
          <a:lstStyle/>
          <a:p>
            <a:pPr indent="0" lvl="0" marL="0" rtl="0" algn="just">
              <a:lnSpc>
                <a:spcPct val="100000"/>
              </a:lnSpc>
              <a:spcBef>
                <a:spcPts val="600"/>
              </a:spcBef>
              <a:spcAft>
                <a:spcPts val="0"/>
              </a:spcAft>
              <a:buNone/>
            </a:pPr>
            <a:r>
              <a:rPr lang="en-GB" sz="1500">
                <a:latin typeface="Muli"/>
                <a:ea typeface="Muli"/>
                <a:cs typeface="Muli"/>
                <a:sym typeface="Muli"/>
              </a:rPr>
              <a:t>Aproximadamente el 12% de las personas que viven en Mérida Yucatán son adultos mayores (es decir, que se encuentran en un rango de edad 60-85+), la gran mayoría de estas personas ya no están en condiciones de realizar actividades que un adulto de menor edad podría hacer, como conducir, realizar compras en supermercados, solicitar algún servicio desde alguna aplicación y requieren de ayuda asistida por lo general para hacer cualquier tipo de actividades, además de no poder administrarse tanto de manera económica, social y a nivel de salud.</a:t>
            </a:r>
            <a:endParaRPr sz="1500">
              <a:latin typeface="Muli"/>
              <a:ea typeface="Muli"/>
              <a:cs typeface="Muli"/>
              <a:sym typeface="Muli"/>
            </a:endParaRPr>
          </a:p>
          <a:p>
            <a:pPr indent="0" lvl="0" marL="0" rtl="0" algn="l">
              <a:lnSpc>
                <a:spcPct val="100000"/>
              </a:lnSpc>
              <a:spcBef>
                <a:spcPts val="600"/>
              </a:spcBef>
              <a:spcAft>
                <a:spcPts val="0"/>
              </a:spcAft>
              <a:buNone/>
            </a:pPr>
            <a:r>
              <a:rPr lang="en-GB" sz="1500">
                <a:latin typeface="Muli"/>
                <a:ea typeface="Muli"/>
                <a:cs typeface="Muli"/>
                <a:sym typeface="Muli"/>
              </a:rPr>
              <a:t>La gran mayoría de los adultos mayores requieren diversos tipos de servicios relacionados a la atención médica, y los adultos mayores no están en condiciones de trasladarse caminando o utilizar transporte público o conducir, es por ello que muchas veces  suelen gastar cantidades excesivas en servicios que posiblemente sean menos costosos en algún otro lugar.</a:t>
            </a:r>
            <a:endParaRPr sz="1600"/>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243600" y="591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500"/>
              <a:t>Proposito</a:t>
            </a:r>
            <a:endParaRPr b="1" sz="2500"/>
          </a:p>
        </p:txBody>
      </p:sp>
      <p:sp>
        <p:nvSpPr>
          <p:cNvPr id="246" name="Google Shape;246;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7" name="Google Shape;247;p20"/>
          <p:cNvSpPr txBox="1"/>
          <p:nvPr>
            <p:ph idx="1" type="body"/>
          </p:nvPr>
        </p:nvSpPr>
        <p:spPr>
          <a:xfrm>
            <a:off x="1192175" y="1797050"/>
            <a:ext cx="7038900" cy="1311000"/>
          </a:xfrm>
          <a:prstGeom prst="rect">
            <a:avLst/>
          </a:prstGeom>
        </p:spPr>
        <p:txBody>
          <a:bodyPr anchorCtr="0" anchor="t" bIns="91425" lIns="91425" spcFirstLastPara="1" rIns="91425" wrap="square" tIns="91425">
            <a:noAutofit/>
          </a:bodyPr>
          <a:lstStyle/>
          <a:p>
            <a:pPr indent="0" lvl="0" marL="0" rtl="0" algn="just">
              <a:lnSpc>
                <a:spcPct val="91666"/>
              </a:lnSpc>
              <a:spcBef>
                <a:spcPts val="100"/>
              </a:spcBef>
              <a:spcAft>
                <a:spcPts val="100"/>
              </a:spcAft>
              <a:buNone/>
            </a:pPr>
            <a:r>
              <a:rPr lang="en-GB" sz="1800">
                <a:latin typeface="Montserrat"/>
                <a:ea typeface="Montserrat"/>
                <a:cs typeface="Montserrat"/>
                <a:sym typeface="Montserrat"/>
              </a:rPr>
              <a:t>Construir una aplicación móvil para solicitar servicios médicos al hogar de los adultos mayores o consultar distintos servicios médicos disponibles a partir de su ubicación actual. </a:t>
            </a:r>
            <a:endParaRPr sz="1800">
              <a:latin typeface="Montserrat"/>
              <a:ea typeface="Montserrat"/>
              <a:cs typeface="Montserrat"/>
              <a:sym typeface="Montserrat"/>
            </a:endParaRPr>
          </a:p>
        </p:txBody>
      </p:sp>
      <p:sp>
        <p:nvSpPr>
          <p:cNvPr id="248" name="Google Shape;248;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idx="4294967295" type="title"/>
          </p:nvPr>
        </p:nvSpPr>
        <p:spPr>
          <a:xfrm>
            <a:off x="2183200" y="353100"/>
            <a:ext cx="3806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Justificacion</a:t>
            </a:r>
            <a:endParaRPr/>
          </a:p>
        </p:txBody>
      </p:sp>
      <p:sp>
        <p:nvSpPr>
          <p:cNvPr id="254" name="Google Shape;254;p21"/>
          <p:cNvSpPr txBox="1"/>
          <p:nvPr>
            <p:ph idx="4294967295" type="body"/>
          </p:nvPr>
        </p:nvSpPr>
        <p:spPr>
          <a:xfrm>
            <a:off x="1687350" y="971225"/>
            <a:ext cx="6174600" cy="3817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Arial"/>
                <a:ea typeface="Arial"/>
                <a:cs typeface="Arial"/>
                <a:sym typeface="Arial"/>
              </a:rPr>
              <a:t>En la actualidad uno de los sectores que más demanda de medicamentos y consultorios es el de los adultos mayores. Ellos requieren de los servicios médicos pertinentes que les permitan seguir gozando de buena salud. Ante los problemas podemos encontrar:</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-El rechazo social por parte de la comunidad de jóvenes y adultos hacia los adultos mayores</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-La falta de médicos especializados en el área de geriatría</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 La búsqueda de servicios médicos a tiempo en caso de una emergencia</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-El manejo de aplicaciones con interfaces que pueden ser muy poco comprensibles para adultos mayores.</a:t>
            </a:r>
            <a:endParaRPr>
              <a:solidFill>
                <a:schemeClr val="lt1"/>
              </a:solidFill>
              <a:latin typeface="Arial"/>
              <a:ea typeface="Arial"/>
              <a:cs typeface="Arial"/>
              <a:sym typeface="Arial"/>
            </a:endParaRPr>
          </a:p>
          <a:p>
            <a:pPr indent="0" lvl="0" marL="0" rtl="0" algn="l">
              <a:spcBef>
                <a:spcPts val="1600"/>
              </a:spcBef>
              <a:spcAft>
                <a:spcPts val="0"/>
              </a:spcAft>
              <a:buNone/>
            </a:pPr>
            <a:r>
              <a:rPr lang="en-GB">
                <a:solidFill>
                  <a:schemeClr val="lt1"/>
                </a:solidFill>
                <a:latin typeface="Arial"/>
                <a:ea typeface="Arial"/>
                <a:cs typeface="Arial"/>
                <a:sym typeface="Arial"/>
              </a:rPr>
              <a:t>- La búsqueda de servicios médicos a un coste accesible. </a:t>
            </a:r>
            <a:endParaRPr>
              <a:solidFill>
                <a:schemeClr val="lt1"/>
              </a:solidFill>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Beneficios</a:t>
            </a:r>
            <a:endParaRPr/>
          </a:p>
        </p:txBody>
      </p:sp>
      <p:sp>
        <p:nvSpPr>
          <p:cNvPr id="260" name="Google Shape;260;p22"/>
          <p:cNvSpPr txBox="1"/>
          <p:nvPr>
            <p:ph idx="1" type="body"/>
          </p:nvPr>
        </p:nvSpPr>
        <p:spPr>
          <a:xfrm>
            <a:off x="475225" y="1229025"/>
            <a:ext cx="5042700" cy="3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La aplicación tiene beneficios que permiten un servicio mucho más eficiente para los usuarios, entre los cuales están: </a:t>
            </a:r>
            <a:endParaRPr>
              <a:solidFill>
                <a:srgbClr val="FFFFFF"/>
              </a:solidFill>
            </a:endParaRPr>
          </a:p>
          <a:p>
            <a:pPr indent="-311150" lvl="0" marL="457200" rtl="0" algn="l">
              <a:spcBef>
                <a:spcPts val="1600"/>
              </a:spcBef>
              <a:spcAft>
                <a:spcPts val="0"/>
              </a:spcAft>
              <a:buClr>
                <a:srgbClr val="FFFFFF"/>
              </a:buClr>
              <a:buSzPts val="1300"/>
              <a:buChar char="-"/>
            </a:pPr>
            <a:r>
              <a:rPr lang="en-GB">
                <a:solidFill>
                  <a:schemeClr val="dk2"/>
                </a:solidFill>
              </a:rPr>
              <a:t>[Beneficio 1] </a:t>
            </a:r>
            <a:r>
              <a:rPr lang="en-GB">
                <a:solidFill>
                  <a:srgbClr val="FFFFFF"/>
                </a:solidFill>
              </a:rPr>
              <a:t>El desarrollo de UI será adaptado a las necesidades de los adultos mayores </a:t>
            </a:r>
            <a:endParaRPr>
              <a:solidFill>
                <a:srgbClr val="FFFFFF"/>
              </a:solidFill>
            </a:endParaRPr>
          </a:p>
          <a:p>
            <a:pPr indent="-311150" lvl="0" marL="457200" rtl="0" algn="l">
              <a:spcBef>
                <a:spcPts val="0"/>
              </a:spcBef>
              <a:spcAft>
                <a:spcPts val="0"/>
              </a:spcAft>
              <a:buClr>
                <a:srgbClr val="FFFFFF"/>
              </a:buClr>
              <a:buSzPts val="1300"/>
              <a:buChar char="-"/>
            </a:pPr>
            <a:r>
              <a:rPr lang="en-GB">
                <a:solidFill>
                  <a:schemeClr val="dk2"/>
                </a:solidFill>
              </a:rPr>
              <a:t>[Beneficio 2] </a:t>
            </a:r>
            <a:r>
              <a:rPr lang="en-GB">
                <a:solidFill>
                  <a:srgbClr val="FFFFFF"/>
                </a:solidFill>
              </a:rPr>
              <a:t>La búsqueda de consultorios médicos es más simple y eficiente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CACACA"/>
                </a:solidFill>
              </a:rPr>
              <a:t> [Beneficio 3]</a:t>
            </a:r>
            <a:r>
              <a:rPr lang="en-GB">
                <a:solidFill>
                  <a:srgbClr val="FFFFFF"/>
                </a:solidFill>
              </a:rPr>
              <a:t>Se podrá llamar a domicilio a un médico para la consulta en casa </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CACACA"/>
                </a:solidFill>
              </a:rPr>
              <a:t>[Beneficio 4] </a:t>
            </a:r>
            <a:r>
              <a:rPr lang="en-GB">
                <a:solidFill>
                  <a:srgbClr val="FFFFFF"/>
                </a:solidFill>
              </a:rPr>
              <a:t>Los usuarios podrán consultar también los precios de cada consulta para poder encontrar uno que sea económicamente accesible.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CACACA"/>
                </a:solidFill>
              </a:rPr>
              <a:t> [Beneficio 5] </a:t>
            </a:r>
            <a:r>
              <a:rPr lang="en-GB">
                <a:solidFill>
                  <a:srgbClr val="FFFFFF"/>
                </a:solidFill>
              </a:rPr>
              <a:t>Los usuarios podrán hacer uso de filtros para buscar información específica.</a:t>
            </a:r>
            <a:endParaRPr/>
          </a:p>
        </p:txBody>
      </p:sp>
      <p:sp>
        <p:nvSpPr>
          <p:cNvPr id="261" name="Google Shape;26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2" name="Google Shape;262;p22"/>
          <p:cNvSpPr/>
          <p:nvPr/>
        </p:nvSpPr>
        <p:spPr>
          <a:xfrm>
            <a:off x="6898025" y="2338950"/>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263" name="Google Shape;263;p22"/>
          <p:cNvSpPr/>
          <p:nvPr/>
        </p:nvSpPr>
        <p:spPr>
          <a:xfrm rot="-4239433">
            <a:off x="6820983" y="402027"/>
            <a:ext cx="2106230" cy="122238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095800" y="13605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Funcionalidades</a:t>
            </a:r>
            <a:endParaRPr/>
          </a:p>
        </p:txBody>
      </p:sp>
      <p:sp>
        <p:nvSpPr>
          <p:cNvPr id="269" name="Google Shape;269;p23"/>
          <p:cNvSpPr txBox="1"/>
          <p:nvPr>
            <p:ph idx="1" type="body"/>
          </p:nvPr>
        </p:nvSpPr>
        <p:spPr>
          <a:xfrm>
            <a:off x="1032625" y="960175"/>
            <a:ext cx="7766100" cy="3892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1200">
                <a:latin typeface="Arial"/>
                <a:ea typeface="Arial"/>
                <a:cs typeface="Arial"/>
                <a:sym typeface="Arial"/>
              </a:rPr>
              <a:t>Servicios de búsqueda</a:t>
            </a:r>
            <a:endParaRPr b="1" sz="1200">
              <a:latin typeface="Arial"/>
              <a:ea typeface="Arial"/>
              <a:cs typeface="Arial"/>
              <a:sym typeface="Arial"/>
            </a:endParaRPr>
          </a:p>
          <a:p>
            <a:pPr indent="0" lvl="0" marL="0" rtl="0" algn="just">
              <a:lnSpc>
                <a:spcPct val="100000"/>
              </a:lnSpc>
              <a:spcBef>
                <a:spcPts val="0"/>
              </a:spcBef>
              <a:spcAft>
                <a:spcPts val="0"/>
              </a:spcAft>
              <a:buNone/>
            </a:pPr>
            <a:r>
              <a:t/>
            </a:r>
            <a:endParaRPr b="1"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-Búsqueda de servicios: </a:t>
            </a:r>
            <a:r>
              <a:rPr lang="en-GB" sz="1000">
                <a:latin typeface="Arial"/>
                <a:ea typeface="Arial"/>
                <a:cs typeface="Arial"/>
                <a:sym typeface="Arial"/>
              </a:rPr>
              <a:t>Permite a un usuario buscar un servicio médico a domicilio que sea del interés del usuario.  </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-Consultar descripción de servicio:</a:t>
            </a:r>
            <a:r>
              <a:rPr lang="en-GB" sz="1000">
                <a:latin typeface="Arial"/>
                <a:ea typeface="Arial"/>
                <a:cs typeface="Arial"/>
                <a:sym typeface="Arial"/>
              </a:rPr>
              <a:t> Acceder a la descripción de algún servicio en      específico que se haya buscado anteriormente.</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-Solicitar el servicio: </a:t>
            </a:r>
            <a:r>
              <a:rPr lang="en-GB" sz="1000">
                <a:latin typeface="Arial"/>
                <a:ea typeface="Arial"/>
                <a:cs typeface="Arial"/>
                <a:sym typeface="Arial"/>
              </a:rPr>
              <a:t>Permite solicitar un servicio que se haya buscado previamente.</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-Consultar ubicación del servicio:</a:t>
            </a:r>
            <a:r>
              <a:rPr lang="en-GB" sz="1000">
                <a:latin typeface="Arial"/>
                <a:ea typeface="Arial"/>
                <a:cs typeface="Arial"/>
                <a:sym typeface="Arial"/>
              </a:rPr>
              <a:t> Permite al usuario consultar la ubicación del servicio al que se está accediendo.</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-Filtrar búsquedas: </a:t>
            </a:r>
            <a:r>
              <a:rPr lang="en-GB" sz="1000">
                <a:latin typeface="Arial"/>
                <a:ea typeface="Arial"/>
                <a:cs typeface="Arial"/>
                <a:sym typeface="Arial"/>
              </a:rPr>
              <a:t>El usuario puede agregar o eliminar parámetros a la búsqueda que desea realizar, como precios, tipo de servicios médicos, etc…</a:t>
            </a:r>
            <a:br>
              <a:rPr lang="en-GB" sz="1000">
                <a:latin typeface="Arial"/>
                <a:ea typeface="Arial"/>
                <a:cs typeface="Arial"/>
                <a:sym typeface="Arial"/>
              </a:rPr>
            </a:br>
            <a:endParaRPr sz="1000">
              <a:latin typeface="Arial"/>
              <a:ea typeface="Arial"/>
              <a:cs typeface="Arial"/>
              <a:sym typeface="Arial"/>
            </a:endParaRPr>
          </a:p>
          <a:p>
            <a:pPr indent="0" lvl="0" marL="0" rtl="0" algn="just">
              <a:lnSpc>
                <a:spcPct val="100000"/>
              </a:lnSpc>
              <a:spcBef>
                <a:spcPts val="0"/>
              </a:spcBef>
              <a:spcAft>
                <a:spcPts val="0"/>
              </a:spcAft>
              <a:buNone/>
            </a:pPr>
            <a:r>
              <a:rPr b="1" lang="en-GB" sz="1200">
                <a:latin typeface="Arial"/>
                <a:ea typeface="Arial"/>
                <a:cs typeface="Arial"/>
                <a:sym typeface="Arial"/>
              </a:rPr>
              <a:t>Registros de usuarios y empresas/instituciones</a:t>
            </a:r>
            <a:endParaRPr b="1" sz="1200">
              <a:latin typeface="Arial"/>
              <a:ea typeface="Arial"/>
              <a:cs typeface="Arial"/>
              <a:sym typeface="Arial"/>
            </a:endParaRPr>
          </a:p>
          <a:p>
            <a:pPr indent="0" lvl="0" marL="0" rtl="0" algn="just">
              <a:lnSpc>
                <a:spcPct val="100000"/>
              </a:lnSpc>
              <a:spcBef>
                <a:spcPts val="0"/>
              </a:spcBef>
              <a:spcAft>
                <a:spcPts val="0"/>
              </a:spcAft>
              <a:buNone/>
            </a:pPr>
            <a:r>
              <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-Registro de usuarios: </a:t>
            </a:r>
            <a:r>
              <a:rPr lang="en-GB" sz="1000">
                <a:latin typeface="Arial"/>
                <a:ea typeface="Arial"/>
                <a:cs typeface="Arial"/>
                <a:sym typeface="Arial"/>
              </a:rPr>
              <a:t>Un usuario puede registrarse a la aplicación a través de su correo electrónico</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-Autentificación de usuarios: </a:t>
            </a:r>
            <a:r>
              <a:rPr lang="en-GB" sz="1000">
                <a:latin typeface="Arial"/>
                <a:ea typeface="Arial"/>
                <a:cs typeface="Arial"/>
                <a:sym typeface="Arial"/>
              </a:rPr>
              <a:t>El usuario puede iniciar sesión proporcionando un correo electrónico o usuario y su contraseña.</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-Alta de tarjetas de crédito/débito:</a:t>
            </a:r>
            <a:r>
              <a:rPr lang="en-GB" sz="1000">
                <a:latin typeface="Arial"/>
                <a:ea typeface="Arial"/>
                <a:cs typeface="Arial"/>
                <a:sym typeface="Arial"/>
              </a:rPr>
              <a:t> Un usuario registrado puede agregar una tarjeta de crédito/débito para realizar transacciones dentro de la aplicación</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Registro de empresas/instituciones: </a:t>
            </a:r>
            <a:r>
              <a:rPr lang="en-GB" sz="1000">
                <a:latin typeface="Arial"/>
                <a:ea typeface="Arial"/>
                <a:cs typeface="Arial"/>
                <a:sym typeface="Arial"/>
              </a:rPr>
              <a:t>Las distintas instituciones se dan de alta en la </a:t>
            </a:r>
            <a:r>
              <a:rPr lang="en-GB" sz="1000">
                <a:latin typeface="Arial"/>
                <a:ea typeface="Arial"/>
                <a:cs typeface="Arial"/>
                <a:sym typeface="Arial"/>
              </a:rPr>
              <a:t>aplicación</a:t>
            </a:r>
            <a:r>
              <a:rPr lang="en-GB" sz="1000">
                <a:latin typeface="Arial"/>
                <a:ea typeface="Arial"/>
                <a:cs typeface="Arial"/>
                <a:sym typeface="Arial"/>
              </a:rPr>
              <a:t> para ofrecer sus servicios.</a:t>
            </a:r>
            <a:endParaRPr sz="1000">
              <a:latin typeface="Arial"/>
              <a:ea typeface="Arial"/>
              <a:cs typeface="Arial"/>
              <a:sym typeface="Arial"/>
            </a:endParaRPr>
          </a:p>
          <a:p>
            <a:pPr indent="0" lvl="0" marL="0" rtl="0" algn="just">
              <a:lnSpc>
                <a:spcPct val="100000"/>
              </a:lnSpc>
              <a:spcBef>
                <a:spcPts val="0"/>
              </a:spcBef>
              <a:spcAft>
                <a:spcPts val="0"/>
              </a:spcAft>
              <a:buNone/>
            </a:pPr>
            <a:r>
              <a:t/>
            </a:r>
            <a:endParaRPr sz="1000">
              <a:latin typeface="Arial"/>
              <a:ea typeface="Arial"/>
              <a:cs typeface="Arial"/>
              <a:sym typeface="Arial"/>
            </a:endParaRPr>
          </a:p>
          <a:p>
            <a:pPr indent="0" lvl="0" marL="0" rtl="0" algn="just">
              <a:lnSpc>
                <a:spcPct val="100000"/>
              </a:lnSpc>
              <a:spcBef>
                <a:spcPts val="0"/>
              </a:spcBef>
              <a:spcAft>
                <a:spcPts val="0"/>
              </a:spcAft>
              <a:buNone/>
            </a:pPr>
            <a:r>
              <a:rPr b="1" lang="en-GB" sz="1200">
                <a:latin typeface="Arial"/>
                <a:ea typeface="Arial"/>
                <a:cs typeface="Arial"/>
                <a:sym typeface="Arial"/>
              </a:rPr>
              <a:t>Sistema</a:t>
            </a:r>
            <a:endParaRPr b="1" sz="1200">
              <a:latin typeface="Arial"/>
              <a:ea typeface="Arial"/>
              <a:cs typeface="Arial"/>
              <a:sym typeface="Arial"/>
            </a:endParaRPr>
          </a:p>
          <a:p>
            <a:pPr indent="0" lvl="0" marL="0" rtl="0" algn="just">
              <a:lnSpc>
                <a:spcPct val="100000"/>
              </a:lnSpc>
              <a:spcBef>
                <a:spcPts val="0"/>
              </a:spcBef>
              <a:spcAft>
                <a:spcPts val="0"/>
              </a:spcAft>
              <a:buNone/>
            </a:pPr>
            <a:r>
              <a:t/>
            </a:r>
            <a:endParaRPr b="1" sz="1200">
              <a:latin typeface="Arial"/>
              <a:ea typeface="Arial"/>
              <a:cs typeface="Arial"/>
              <a:sym typeface="Arial"/>
            </a:endParaRPr>
          </a:p>
          <a:p>
            <a:pPr indent="0" lvl="0" marL="0" rtl="0" algn="just">
              <a:lnSpc>
                <a:spcPct val="100000"/>
              </a:lnSpc>
              <a:spcBef>
                <a:spcPts val="0"/>
              </a:spcBef>
              <a:spcAft>
                <a:spcPts val="0"/>
              </a:spcAft>
              <a:buNone/>
            </a:pPr>
            <a:r>
              <a:rPr b="1" lang="en-GB" sz="1000">
                <a:latin typeface="Arial"/>
                <a:ea typeface="Arial"/>
                <a:cs typeface="Arial"/>
                <a:sym typeface="Arial"/>
              </a:rPr>
              <a:t>-Reportar problema: </a:t>
            </a:r>
            <a:r>
              <a:rPr lang="en-GB" sz="1000">
                <a:latin typeface="Arial"/>
                <a:ea typeface="Arial"/>
                <a:cs typeface="Arial"/>
                <a:sym typeface="Arial"/>
              </a:rPr>
              <a:t>El usuario/empresa reporta algún posible error que suceda dentro de la aplicación</a:t>
            </a:r>
            <a:endParaRPr sz="1000">
              <a:latin typeface="Arial"/>
              <a:ea typeface="Arial"/>
              <a:cs typeface="Arial"/>
              <a:sym typeface="Arial"/>
            </a:endParaRPr>
          </a:p>
        </p:txBody>
      </p:sp>
      <p:pic>
        <p:nvPicPr>
          <p:cNvPr descr="offset_comp_442889_edtied2.jpg" id="270" name="Google Shape;270;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Plan de investigación </a:t>
            </a:r>
            <a:endParaRPr/>
          </a:p>
        </p:txBody>
      </p:sp>
      <p:sp>
        <p:nvSpPr>
          <p:cNvPr id="276" name="Google Shape;276;p24"/>
          <p:cNvSpPr txBox="1"/>
          <p:nvPr>
            <p:ph idx="1" type="body"/>
          </p:nvPr>
        </p:nvSpPr>
        <p:spPr>
          <a:xfrm>
            <a:off x="977950" y="1157875"/>
            <a:ext cx="7038900" cy="2911200"/>
          </a:xfrm>
          <a:prstGeom prst="rect">
            <a:avLst/>
          </a:prstGeom>
        </p:spPr>
        <p:txBody>
          <a:bodyPr anchorCtr="0" anchor="t" bIns="91425" lIns="91425" spcFirstLastPara="1" rIns="91425" wrap="square" tIns="91425">
            <a:noAutofit/>
          </a:bodyPr>
          <a:lstStyle/>
          <a:p>
            <a:pPr indent="0" lvl="0" marL="0" rtl="0" algn="l">
              <a:lnSpc>
                <a:spcPct val="91666"/>
              </a:lnSpc>
              <a:spcBef>
                <a:spcPts val="100"/>
              </a:spcBef>
              <a:spcAft>
                <a:spcPts val="0"/>
              </a:spcAft>
              <a:buNone/>
            </a:pPr>
            <a:r>
              <a:rPr lang="en-GB"/>
              <a:t>Materiales y herramientas a utilizar: </a:t>
            </a:r>
            <a:endParaRPr/>
          </a:p>
          <a:p>
            <a:pPr indent="0" lvl="0" marL="0" rtl="0" algn="l">
              <a:lnSpc>
                <a:spcPct val="91666"/>
              </a:lnSpc>
              <a:spcBef>
                <a:spcPts val="100"/>
              </a:spcBef>
              <a:spcAft>
                <a:spcPts val="0"/>
              </a:spcAft>
              <a:buNone/>
            </a:pPr>
            <a:r>
              <a:rPr lang="en-GB"/>
              <a:t>-</a:t>
            </a:r>
            <a:r>
              <a:rPr lang="en-GB"/>
              <a:t>Técnica</a:t>
            </a:r>
            <a:r>
              <a:rPr lang="en-GB"/>
              <a:t> de </a:t>
            </a:r>
            <a:r>
              <a:rPr lang="en-GB"/>
              <a:t>educción</a:t>
            </a:r>
            <a:r>
              <a:rPr lang="en-GB"/>
              <a:t> de requerimientos: Encuestas a personas mayores de 60 años </a:t>
            </a:r>
            <a:endParaRPr/>
          </a:p>
          <a:p>
            <a:pPr indent="0" lvl="0" marL="0" rtl="0" algn="l">
              <a:lnSpc>
                <a:spcPct val="91666"/>
              </a:lnSpc>
              <a:spcBef>
                <a:spcPts val="100"/>
              </a:spcBef>
              <a:spcAft>
                <a:spcPts val="0"/>
              </a:spcAft>
              <a:buNone/>
            </a:pPr>
            <a:r>
              <a:rPr lang="en-GB"/>
              <a:t>-Búsqueda y recolección de información sobre interfaces que se adapten a los adultos mayores -Búsqueda de información sobre consultorios medicos privados y públicos en internet -Calendario de actividades</a:t>
            </a:r>
            <a:endParaRPr/>
          </a:p>
          <a:p>
            <a:pPr indent="0" lvl="0" marL="0" rtl="0" algn="l">
              <a:lnSpc>
                <a:spcPct val="91666"/>
              </a:lnSpc>
              <a:spcBef>
                <a:spcPts val="100"/>
              </a:spcBef>
              <a:spcAft>
                <a:spcPts val="0"/>
              </a:spcAft>
              <a:buNone/>
            </a:pPr>
            <a:r>
              <a:t/>
            </a:r>
            <a:endParaRPr/>
          </a:p>
          <a:p>
            <a:pPr indent="0" lvl="0" marL="0" rtl="0" algn="l">
              <a:lnSpc>
                <a:spcPct val="91666"/>
              </a:lnSpc>
              <a:spcBef>
                <a:spcPts val="100"/>
              </a:spcBef>
              <a:spcAft>
                <a:spcPts val="0"/>
              </a:spcAft>
              <a:buNone/>
            </a:pPr>
            <a:r>
              <a:t/>
            </a:r>
            <a:endParaRPr/>
          </a:p>
          <a:p>
            <a:pPr indent="0" lvl="0" marL="0" rtl="0" algn="l">
              <a:lnSpc>
                <a:spcPct val="91666"/>
              </a:lnSpc>
              <a:spcBef>
                <a:spcPts val="100"/>
              </a:spcBef>
              <a:spcAft>
                <a:spcPts val="0"/>
              </a:spcAft>
              <a:buNone/>
            </a:pPr>
            <a:r>
              <a:rPr lang="en-GB"/>
              <a:t>Tipos de Análisis: </a:t>
            </a:r>
            <a:endParaRPr/>
          </a:p>
          <a:p>
            <a:pPr indent="0" lvl="0" marL="0" rtl="0" algn="l">
              <a:lnSpc>
                <a:spcPct val="91666"/>
              </a:lnSpc>
              <a:spcBef>
                <a:spcPts val="100"/>
              </a:spcBef>
              <a:spcAft>
                <a:spcPts val="0"/>
              </a:spcAft>
              <a:buNone/>
            </a:pPr>
            <a:r>
              <a:rPr lang="en-GB"/>
              <a:t>-Análisis cuantitativo: Saber el número de personas mayores a 60 años que sufren por falta de servicios médicos </a:t>
            </a:r>
            <a:endParaRPr/>
          </a:p>
          <a:p>
            <a:pPr indent="0" lvl="0" marL="0" rtl="0" algn="l">
              <a:lnSpc>
                <a:spcPct val="91666"/>
              </a:lnSpc>
              <a:spcBef>
                <a:spcPts val="100"/>
              </a:spcBef>
              <a:spcAft>
                <a:spcPts val="0"/>
              </a:spcAft>
              <a:buNone/>
            </a:pPr>
            <a:r>
              <a:rPr lang="en-GB"/>
              <a:t>-Análisis cualitativo: Saber las opiniones e inconformidades con los servicios médicos actuales que los adultos mayores usan para su salud. </a:t>
            </a:r>
            <a:endParaRPr/>
          </a:p>
          <a:p>
            <a:pPr indent="0" lvl="0" marL="0" rtl="0" algn="l">
              <a:lnSpc>
                <a:spcPct val="91666"/>
              </a:lnSpc>
              <a:spcBef>
                <a:spcPts val="100"/>
              </a:spcBef>
              <a:spcAft>
                <a:spcPts val="0"/>
              </a:spcAft>
              <a:buNone/>
            </a:pPr>
            <a:r>
              <a:t/>
            </a:r>
            <a:endParaRPr/>
          </a:p>
          <a:p>
            <a:pPr indent="0" lvl="0" marL="0" rtl="0" algn="l">
              <a:lnSpc>
                <a:spcPct val="91666"/>
              </a:lnSpc>
              <a:spcBef>
                <a:spcPts val="100"/>
              </a:spcBef>
              <a:spcAft>
                <a:spcPts val="100"/>
              </a:spcAft>
              <a:buNone/>
            </a:pPr>
            <a:r>
              <a:rPr lang="en-GB"/>
              <a:t>A continuación veremos Perfiles, personas y escenarios.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Conclusiones de los </a:t>
            </a:r>
            <a:r>
              <a:rPr lang="en-GB"/>
              <a:t>análisis</a:t>
            </a:r>
            <a:r>
              <a:rPr lang="en-GB"/>
              <a:t> de los resultados de la tecnica de </a:t>
            </a:r>
            <a:r>
              <a:rPr lang="en-GB"/>
              <a:t>educación</a:t>
            </a:r>
            <a:r>
              <a:rPr lang="en-GB"/>
              <a:t> </a:t>
            </a:r>
            <a:endParaRPr/>
          </a:p>
        </p:txBody>
      </p:sp>
      <p:sp>
        <p:nvSpPr>
          <p:cNvPr id="282" name="Google Shape;282;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rPr lang="en-GB" sz="1400">
                <a:latin typeface="Calibri"/>
                <a:ea typeface="Calibri"/>
                <a:cs typeface="Calibri"/>
                <a:sym typeface="Calibri"/>
              </a:rPr>
              <a:t>Análisis de los datos obtenidos de la encuesta tenemos las siguientes conclusiones:</a:t>
            </a:r>
            <a:endParaRPr sz="1400">
              <a:latin typeface="Calibri"/>
              <a:ea typeface="Calibri"/>
              <a:cs typeface="Calibri"/>
              <a:sym typeface="Calibri"/>
            </a:endParaRPr>
          </a:p>
          <a:p>
            <a:pPr indent="-317500" lvl="0" marL="457200" rtl="0" algn="just">
              <a:lnSpc>
                <a:spcPct val="107916"/>
              </a:lnSpc>
              <a:spcBef>
                <a:spcPts val="800"/>
              </a:spcBef>
              <a:spcAft>
                <a:spcPts val="0"/>
              </a:spcAft>
              <a:buSzPts val="1400"/>
              <a:buFont typeface="Calibri"/>
              <a:buChar char="●"/>
            </a:pPr>
            <a:r>
              <a:rPr lang="en-GB" sz="1400">
                <a:latin typeface="Calibri"/>
                <a:ea typeface="Calibri"/>
                <a:cs typeface="Calibri"/>
                <a:sym typeface="Calibri"/>
              </a:rPr>
              <a:t>Las personas mayores suelen asistir con mucha frecuencia al médico en automóvil, debido a que la gran mayoría de ellos tienen algún tipo de padecimiento que les impide poder movilizarse con normalidad.</a:t>
            </a:r>
            <a:endParaRPr sz="1400">
              <a:latin typeface="Calibri"/>
              <a:ea typeface="Calibri"/>
              <a:cs typeface="Calibri"/>
              <a:sym typeface="Calibri"/>
            </a:endParaRPr>
          </a:p>
          <a:p>
            <a:pPr indent="-317500" lvl="0" marL="457200" rtl="0" algn="just">
              <a:lnSpc>
                <a:spcPct val="107916"/>
              </a:lnSpc>
              <a:spcBef>
                <a:spcPts val="0"/>
              </a:spcBef>
              <a:spcAft>
                <a:spcPts val="0"/>
              </a:spcAft>
              <a:buSzPts val="1400"/>
              <a:buFont typeface="Calibri"/>
              <a:buChar char="●"/>
            </a:pPr>
            <a:r>
              <a:rPr lang="en-GB" sz="1400">
                <a:latin typeface="Calibri"/>
                <a:ea typeface="Calibri"/>
                <a:cs typeface="Calibri"/>
                <a:sym typeface="Calibri"/>
              </a:rPr>
              <a:t>Un amplio sector de los adultos mayores encuestados suele tener ingresos arriba de los $6000 pesos mexicanos mensualmente, y suelen destinar una cantidad considerable de ese dinero para sus gastos médicos y medicamentos.</a:t>
            </a:r>
            <a:endParaRPr sz="1400">
              <a:latin typeface="Calibri"/>
              <a:ea typeface="Calibri"/>
              <a:cs typeface="Calibri"/>
              <a:sym typeface="Calibri"/>
            </a:endParaRPr>
          </a:p>
          <a:p>
            <a:pPr indent="-317500" lvl="0" marL="457200" rtl="0" algn="just">
              <a:lnSpc>
                <a:spcPct val="107916"/>
              </a:lnSpc>
              <a:spcBef>
                <a:spcPts val="0"/>
              </a:spcBef>
              <a:spcAft>
                <a:spcPts val="800"/>
              </a:spcAft>
              <a:buSzPts val="1400"/>
              <a:buFont typeface="Calibri"/>
              <a:buChar char="●"/>
            </a:pPr>
            <a:r>
              <a:rPr lang="en-GB" sz="1400">
                <a:latin typeface="Calibri"/>
                <a:ea typeface="Calibri"/>
                <a:cs typeface="Calibri"/>
                <a:sym typeface="Calibri"/>
              </a:rPr>
              <a:t>Aproximadamente el 50% de los encuestados poseen dispositivos móviles de tipo Smartphone y la gran mayoría de ellos no conocen aplicaciones para solicitar servicios médicos, además que consideran que la gran mayoría de aplicaciones disponibles suelen ser medianamente complejas para este sector de la población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